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6" r:id="rId3"/>
    <p:sldId id="2777" r:id="rId4"/>
    <p:sldId id="5355" r:id="rId5"/>
    <p:sldId id="5352" r:id="rId6"/>
    <p:sldId id="2765" r:id="rId7"/>
    <p:sldId id="5359" r:id="rId8"/>
    <p:sldId id="5337" r:id="rId9"/>
    <p:sldId id="5356" r:id="rId10"/>
    <p:sldId id="2750" r:id="rId11"/>
    <p:sldId id="2754" r:id="rId12"/>
    <p:sldId id="2762" r:id="rId13"/>
    <p:sldId id="5344" r:id="rId14"/>
    <p:sldId id="5351" r:id="rId15"/>
    <p:sldId id="5358" r:id="rId16"/>
    <p:sldId id="5345" r:id="rId17"/>
    <p:sldId id="5353" r:id="rId18"/>
    <p:sldId id="5354" r:id="rId19"/>
    <p:sldId id="297" r:id="rId20"/>
    <p:sldId id="5346" r:id="rId21"/>
    <p:sldId id="5360" r:id="rId22"/>
    <p:sldId id="2778" r:id="rId2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0811337-F561-B9C1-1EA5-13DF84E5D05D}" name="Chalmers, Mike" initials="MC" userId="S::chalmers@udel.edu::b893c88a-fd7b-413c-ad25-7027d79815a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F"/>
    <a:srgbClr val="FFD200"/>
    <a:srgbClr val="00A0DF"/>
    <a:srgbClr val="003C71"/>
    <a:srgbClr val="006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68"/>
    <p:restoredTop sz="97097"/>
  </p:normalViewPr>
  <p:slideViewPr>
    <p:cSldViewPr snapToObjects="1">
      <p:cViewPr varScale="1">
        <p:scale>
          <a:sx n="157" d="100"/>
          <a:sy n="157" d="100"/>
        </p:scale>
        <p:origin x="564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chalmers\Desktop\2023\2023-03\03-24%20Bond%20hearing\Bond%20graphic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chalmers\Desktop\2023\2023-03\03-24%20Bond%20hearing\Bond%20graphic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chalmers\Desktop\2023\2023-03\03-24%20Bond%20hearing\Bond%20graphic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chalmers\Desktop\2023\2023-03\03-24%20Bond%20hearing\Bond%20graphic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chalmers\Desktop\2023\2023-03\03-24%20Bond%20hearing\Bond%20graphic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539F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Supporting modern facilities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539F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Sheet6!$A$1</c:f>
              <c:strCache>
                <c:ptCount val="1"/>
                <c:pt idx="0">
                  <c:v>GRB</c:v>
                </c:pt>
              </c:strCache>
            </c:strRef>
          </c:tx>
          <c:spPr>
            <a:solidFill>
              <a:srgbClr val="00539F"/>
            </a:solidFill>
            <a:ln>
              <a:solidFill>
                <a:srgbClr val="00539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D2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Sheet6!$B$1</c:f>
              <c:numCache>
                <c:formatCode>"$"#,##0.0_);[Red]\("$"#,##0.0\)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11-B94C-ADBD-70EE6BFC844F}"/>
            </c:ext>
          </c:extLst>
        </c:ser>
        <c:ser>
          <c:idx val="1"/>
          <c:order val="1"/>
          <c:tx>
            <c:strRef>
              <c:f>Sheet6!$A$2</c:f>
              <c:strCache>
                <c:ptCount val="1"/>
                <c:pt idx="0">
                  <c:v>Additional request</c:v>
                </c:pt>
              </c:strCache>
            </c:strRef>
          </c:tx>
          <c:spPr>
            <a:pattFill prst="pct50">
              <a:fgClr>
                <a:srgbClr val="00539F"/>
              </a:fgClr>
              <a:bgClr>
                <a:schemeClr val="bg1"/>
              </a:bgClr>
            </a:pattFill>
            <a:ln>
              <a:solidFill>
                <a:srgbClr val="00539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539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Sheet6!$B$2</c:f>
              <c:numCache>
                <c:formatCode>"$"#,##0.0_);[Red]\("$"#,##0.0\)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11-B94C-ADBD-70EE6BFC844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9218416"/>
        <c:axId val="189076096"/>
      </c:barChart>
      <c:catAx>
        <c:axId val="1792184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9076096"/>
        <c:crosses val="autoZero"/>
        <c:auto val="1"/>
        <c:lblAlgn val="ctr"/>
        <c:lblOffset val="100"/>
        <c:noMultiLvlLbl val="0"/>
      </c:catAx>
      <c:valAx>
        <c:axId val="189076096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_);[Red]\(&quot;$&quot;#,##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539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218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539F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539F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Supporting NIIMBL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539F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FFD200"/>
            </a:solidFill>
            <a:ln>
              <a:solidFill>
                <a:srgbClr val="00539F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539F"/>
              </a:solidFill>
              <a:ln>
                <a:solidFill>
                  <a:srgbClr val="00539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72A-864E-B49F-8E168724A78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D2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72A-864E-B49F-8E168724A7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539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Sheet2!$A$2:$A$5</c:f>
              <c:strCache>
                <c:ptCount val="4"/>
                <c:pt idx="0">
                  <c:v>FY24</c:v>
                </c:pt>
                <c:pt idx="1">
                  <c:v>FY25</c:v>
                </c:pt>
                <c:pt idx="2">
                  <c:v>FY26</c:v>
                </c:pt>
                <c:pt idx="3">
                  <c:v>FY27</c:v>
                </c:pt>
              </c:strCache>
            </c:strRef>
          </c:cat>
          <c:val>
            <c:numRef>
              <c:f>Sheet2!$B$2:$B$5</c:f>
              <c:numCache>
                <c:formatCode>"$"#,##0.0_);[Red]\("$"#,##0.0\)</c:formatCode>
                <c:ptCount val="4"/>
                <c:pt idx="0">
                  <c:v>5</c:v>
                </c:pt>
                <c:pt idx="1">
                  <c:v>7</c:v>
                </c:pt>
                <c:pt idx="2">
                  <c:v>7</c:v>
                </c:pt>
                <c:pt idx="3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2A-864E-B49F-8E168724A78E}"/>
            </c:ext>
          </c:extLst>
        </c:ser>
        <c:ser>
          <c:idx val="1"/>
          <c:order val="1"/>
          <c:spPr>
            <a:pattFill prst="pct50">
              <a:fgClr>
                <a:srgbClr val="00539F"/>
              </a:fgClr>
              <a:bgClr>
                <a:schemeClr val="bg1"/>
              </a:bgClr>
            </a:pattFill>
            <a:ln>
              <a:solidFill>
                <a:srgbClr val="00539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539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Sheet2!$A$2:$A$5</c:f>
              <c:strCache>
                <c:ptCount val="4"/>
                <c:pt idx="0">
                  <c:v>FY24</c:v>
                </c:pt>
                <c:pt idx="1">
                  <c:v>FY25</c:v>
                </c:pt>
                <c:pt idx="2">
                  <c:v>FY26</c:v>
                </c:pt>
                <c:pt idx="3">
                  <c:v>FY27</c:v>
                </c:pt>
              </c:strCache>
            </c:strRef>
          </c:cat>
          <c:val>
            <c:numRef>
              <c:f>Sheet2!$C$2:$C$5</c:f>
              <c:numCache>
                <c:formatCode>General</c:formatCode>
                <c:ptCount val="4"/>
                <c:pt idx="0" formatCode="&quot;$&quot;#,##0.0_);[Red]\(&quot;$&quot;#,##0.0\)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2A-864E-B49F-8E168724A7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100"/>
        <c:axId val="257654816"/>
        <c:axId val="193222224"/>
      </c:barChart>
      <c:catAx>
        <c:axId val="25765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539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222224"/>
        <c:crosses val="autoZero"/>
        <c:auto val="1"/>
        <c:lblAlgn val="ctr"/>
        <c:lblOffset val="100"/>
        <c:noMultiLvlLbl val="0"/>
      </c:catAx>
      <c:valAx>
        <c:axId val="19322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_);[Red]\(&quot;$&quot;#,##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539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654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539F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539F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Funding Sources</a:t>
            </a:r>
          </a:p>
          <a:p>
            <a:pPr>
              <a:defRPr/>
            </a:pPr>
            <a:r>
              <a:rPr lang="en-US" b="1" dirty="0"/>
              <a:t>FY22-FY26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539F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42-ED42-B608-9FE23C220BE2}"/>
              </c:ext>
            </c:extLst>
          </c:dPt>
          <c:dPt>
            <c:idx val="1"/>
            <c:bubble3D val="0"/>
            <c:spPr>
              <a:solidFill>
                <a:srgbClr val="00A0D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42-ED42-B608-9FE23C220BE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42-ED42-B608-9FE23C220BE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95725866743706"/>
                      <c:h val="0.184159819848707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D42-ED42-B608-9FE23C220BE2}"/>
                </c:ext>
              </c:extLst>
            </c:dLbl>
            <c:dLbl>
              <c:idx val="1"/>
              <c:layout>
                <c:manualLayout>
                  <c:x val="-2.6423702544061872E-2"/>
                  <c:y val="-2.39706346365165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539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39341116670011"/>
                      <c:h val="0.138811226951242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D42-ED42-B608-9FE23C220BE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00314469705699"/>
                      <c:h val="0.184159819848707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D42-ED42-B608-9FE23C220B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539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NIIMBL!$A$3:$A$5</c:f>
              <c:strCache>
                <c:ptCount val="3"/>
                <c:pt idx="0">
                  <c:v>Federal investment</c:v>
                </c:pt>
                <c:pt idx="1">
                  <c:v>State investment*</c:v>
                </c:pt>
                <c:pt idx="2">
                  <c:v>Partner investment</c:v>
                </c:pt>
              </c:strCache>
            </c:strRef>
          </c:cat>
          <c:val>
            <c:numRef>
              <c:f>NIIMBL!$B$3:$B$5</c:f>
              <c:numCache>
                <c:formatCode>_("$"* #,##0.0_);_("$"* \(#,##0.0\);_("$"* "-"??_);_(@_)</c:formatCode>
                <c:ptCount val="3"/>
                <c:pt idx="0">
                  <c:v>232</c:v>
                </c:pt>
                <c:pt idx="1">
                  <c:v>30</c:v>
                </c:pt>
                <c:pt idx="2">
                  <c:v>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D42-ED42-B608-9FE23C220BE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47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539F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539F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Supporting SABRE Center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539F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539F"/>
            </a:solidFill>
            <a:ln>
              <a:solidFill>
                <a:srgbClr val="00539F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D200"/>
              </a:solidFill>
              <a:ln>
                <a:solidFill>
                  <a:srgbClr val="00539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26D6-E746-93D5-4FDD6D372E5E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539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6D6-E746-93D5-4FDD6D372E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D2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Sheet2!$A$21:$A$22</c:f>
              <c:strCache>
                <c:ptCount val="2"/>
                <c:pt idx="0">
                  <c:v>FY24</c:v>
                </c:pt>
                <c:pt idx="1">
                  <c:v>FY25 (future request)</c:v>
                </c:pt>
              </c:strCache>
            </c:strRef>
          </c:cat>
          <c:val>
            <c:numRef>
              <c:f>Sheet2!$B$21:$B$22</c:f>
              <c:numCache>
                <c:formatCode>"$"#,##0.0_);[Red]\("$"#,##0.0\)</c:formatCode>
                <c:ptCount val="2"/>
                <c:pt idx="0">
                  <c:v>15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BF-EA4E-A878-FC6E3CF04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-27"/>
        <c:axId val="189000880"/>
        <c:axId val="189038368"/>
      </c:barChart>
      <c:catAx>
        <c:axId val="18900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539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038368"/>
        <c:crosses val="autoZero"/>
        <c:auto val="1"/>
        <c:lblAlgn val="ctr"/>
        <c:lblOffset val="100"/>
        <c:noMultiLvlLbl val="0"/>
      </c:catAx>
      <c:valAx>
        <c:axId val="189038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_);[Red]\(&quot;$&quot;#,##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539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00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539F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539F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Anticipated</a:t>
            </a:r>
            <a:r>
              <a:rPr lang="en-US" b="1" baseline="0" dirty="0"/>
              <a:t> </a:t>
            </a:r>
            <a:r>
              <a:rPr lang="en-US" b="1" dirty="0"/>
              <a:t>Funding Sources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539F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856353752466252"/>
          <c:y val="0.23531259650286931"/>
          <c:w val="0.63139555383870793"/>
          <c:h val="0.6917707069269631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A0-6A4C-A3ED-C3B87CDBCF90}"/>
              </c:ext>
            </c:extLst>
          </c:dPt>
          <c:dPt>
            <c:idx val="1"/>
            <c:bubble3D val="0"/>
            <c:spPr>
              <a:solidFill>
                <a:srgbClr val="00A0D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A0-6A4C-A3ED-C3B87CDBCF90}"/>
              </c:ext>
            </c:extLst>
          </c:dPt>
          <c:dPt>
            <c:idx val="2"/>
            <c:bubble3D val="0"/>
            <c:spPr>
              <a:solidFill>
                <a:srgbClr val="00539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AA0-6A4C-A3ED-C3B87CDBCF9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A0-6A4C-A3ED-C3B87CDBCF90}"/>
              </c:ext>
            </c:extLst>
          </c:dPt>
          <c:dLbls>
            <c:dLbl>
              <c:idx val="2"/>
              <c:layout>
                <c:manualLayout>
                  <c:x val="-2.2438175704634328E-2"/>
                  <c:y val="-8.54909307295483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539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0-6A4C-A3ED-C3B87CDBCF90}"/>
                </c:ext>
              </c:extLst>
            </c:dLbl>
            <c:dLbl>
              <c:idx val="3"/>
              <c:layout>
                <c:manualLayout>
                  <c:x val="-4.2753998314844161E-3"/>
                  <c:y val="9.9177780174614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539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0-6A4C-A3ED-C3B87CDBCF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SABRE!$A$1:$A$4</c:f>
              <c:strCache>
                <c:ptCount val="4"/>
                <c:pt idx="0">
                  <c:v>NSF</c:v>
                </c:pt>
                <c:pt idx="1">
                  <c:v>State of Delaware</c:v>
                </c:pt>
                <c:pt idx="2">
                  <c:v>UD*</c:v>
                </c:pt>
                <c:pt idx="3">
                  <c:v>NIIMBL industry partners</c:v>
                </c:pt>
              </c:strCache>
            </c:strRef>
          </c:cat>
          <c:val>
            <c:numRef>
              <c:f>SABRE!$B$1:$B$4</c:f>
              <c:numCache>
                <c:formatCode>_("$"* #,##0.0_);_("$"* \(#,##0.0\);_("$"* "-"??_);_(@_)</c:formatCode>
                <c:ptCount val="4"/>
                <c:pt idx="0">
                  <c:v>120</c:v>
                </c:pt>
                <c:pt idx="1">
                  <c:v>30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0-6A4C-A3ED-C3B87CDBCF9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98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539F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  <a:ea typeface="Geneva" pitchFamily="37" charset="-128"/>
                <a:cs typeface="Geneva" pitchFamily="3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5CB7454-15C1-A944-AC37-5542B6D3ECE9}" type="datetime1">
              <a:rPr lang="en-US"/>
              <a:pPr>
                <a:defRPr/>
              </a:pPr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  <a:ea typeface="Geneva" pitchFamily="37" charset="-128"/>
                <a:cs typeface="Geneva" pitchFamily="3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CAD9EFA-3E97-9B4D-8EE7-720657CEF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7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  <a:ea typeface="Geneva" pitchFamily="37" charset="-128"/>
                <a:cs typeface="Geneva" pitchFamily="3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1210EC45-414C-6A4E-BBBD-A09AEA33A371}" type="datetime1">
              <a:rPr lang="en-US"/>
              <a:pPr>
                <a:defRPr/>
              </a:pPr>
              <a:t>3/23/2023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  <a:ea typeface="Geneva" pitchFamily="37" charset="-128"/>
                <a:cs typeface="Geneva" pitchFamily="3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FE6EDC6-DD80-2D48-A9E8-763FB51E6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40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Geneva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E6EDC6-DD80-2D48-A9E8-763FB51E6E0C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13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E6EDC6-DD80-2D48-A9E8-763FB51E6E0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12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E6EDC6-DD80-2D48-A9E8-763FB51E6E0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76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E6EDC6-DD80-2D48-A9E8-763FB51E6E0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91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E6EDC6-DD80-2D48-A9E8-763FB51E6E0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27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Renovation and addition of chemistry labs to accommodate more students in the STEM disciplines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E6EDC6-DD80-2D48-A9E8-763FB51E6E0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0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E6EDC6-DD80-2D48-A9E8-763FB51E6E0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44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taken April 4,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E6EDC6-DD80-2D48-A9E8-763FB51E6E0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95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E6EDC6-DD80-2D48-A9E8-763FB51E6E0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88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marR="0" rt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</a:rPr>
              <a:t>Anticipated opening in summer 2023</a:t>
            </a:r>
          </a:p>
          <a:p>
            <a:pPr marL="0" marR="0" rt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</a:endParaRPr>
          </a:p>
          <a:p>
            <a:pPr marL="285750" marR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Expand capacity for student and industry experiential learning and engagement</a:t>
            </a:r>
          </a:p>
          <a:p>
            <a:pPr marL="285750" marR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Support entrepreneurs, especially underrepresented minority leaders</a:t>
            </a:r>
          </a:p>
          <a:p>
            <a:pPr marL="285750" marR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Engage with financial service providers regarding their technology needs</a:t>
            </a:r>
          </a:p>
          <a:p>
            <a:pPr marL="285750" marR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Intensify collection, analysis and use of data and research to identify community needs</a:t>
            </a:r>
          </a:p>
          <a:p>
            <a:pPr marL="285750" marR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Grow the number/diversity of fintech workers in Delaware</a:t>
            </a:r>
          </a:p>
          <a:p>
            <a:pPr marL="285750" marR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Cultivate a P3 collaborative ecosystem</a:t>
            </a:r>
          </a:p>
          <a:p>
            <a:pPr marL="285750" marR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Attract global investment in fintech</a:t>
            </a:r>
          </a:p>
          <a:p>
            <a:pPr marL="0" marR="0" rt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</a:endParaRPr>
          </a:p>
          <a:p>
            <a:pPr marL="0" marR="0" rt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</a:endParaRPr>
          </a:p>
          <a:p>
            <a:pPr marL="0" marR="0" rt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</a:endParaRPr>
          </a:p>
          <a:p>
            <a:pPr marL="0" marR="0" rt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</a:rPr>
              <a:t>Initial tenants</a:t>
            </a:r>
          </a:p>
          <a:p>
            <a:pPr marL="285750" marR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Discover Bank — largest consumer-only bank in US and leading fintech employer in Delaware</a:t>
            </a:r>
          </a:p>
          <a:p>
            <a:pPr marL="285750" marR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The Venture Center — East Coast hub of the nation’s #1 rated fintech accelerator</a:t>
            </a:r>
          </a:p>
          <a:p>
            <a:pPr marL="285750" marR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Financial Health Network — Nonprofit with a mission to improve financial literacy and health for all</a:t>
            </a:r>
          </a:p>
          <a:p>
            <a:pPr marL="285750" marR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Innovative Precision Health — Healthcare analytics company focused on optimizing continuum of care</a:t>
            </a:r>
          </a:p>
          <a:p>
            <a:pPr marL="285750" marR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Tech Impact — Nonprofit that leverages technology to advance social impact</a:t>
            </a:r>
          </a:p>
          <a:p>
            <a:pPr marL="285750" marR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Data Innovation Lab — Acquired by Tech Impact; focuses on complex big-data projects of all kinds</a:t>
            </a:r>
          </a:p>
          <a:p>
            <a:pPr marL="285750" marR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Kendal Corp. — Nonprofit serving older adults with housing, financial literacy and digital security; relocated its national headquarters at STAR</a:t>
            </a:r>
          </a:p>
          <a:p>
            <a:pPr marL="285750" marR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RAAD360 — Innovates in global supply chain functions and risk; has large government contracts and is a Microsoft partner; uses a lot of UD grad students as interns</a:t>
            </a:r>
          </a:p>
          <a:p>
            <a:pPr marL="285750" marR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Delaware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BioScience</a:t>
            </a:r>
            <a:r>
              <a:rPr lang="en-US" sz="1800" dirty="0">
                <a:effectLst/>
                <a:latin typeface="Calibri" panose="020F0502020204030204" pitchFamily="34" charset="0"/>
              </a:rPr>
              <a:t> Association — Nonprofit serving the life sciences sector in the state; 130 member companies with ~8,000 workers</a:t>
            </a:r>
          </a:p>
          <a:p>
            <a:pPr marL="285750" marR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The Grain Exchange — Craft bar and kitchen, founded by UD alumni; an essential element of making STAR a community of innovators</a:t>
            </a:r>
          </a:p>
          <a:p>
            <a:pPr marL="0" marR="0" rt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E6EDC6-DD80-2D48-A9E8-763FB51E6E0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30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E6EDC6-DD80-2D48-A9E8-763FB51E6E0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66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E6EDC6-DD80-2D48-A9E8-763FB51E6E0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49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8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459580"/>
            <a:ext cx="2514600" cy="664369"/>
          </a:xfrm>
        </p:spPr>
        <p:txBody>
          <a:bodyPr anchor="b"/>
          <a:lstStyle>
            <a:lvl1pPr algn="l">
              <a:defRPr sz="2000" b="1">
                <a:solidFill>
                  <a:srgbClr val="00609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9580"/>
            <a:ext cx="5486400" cy="363616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0" y="1200150"/>
            <a:ext cx="25146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505200" y="4767263"/>
            <a:ext cx="2133600" cy="2746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4742D8B-8594-4B44-80B0-BECC0F075D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8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742950"/>
          </a:xfrm>
        </p:spPr>
        <p:txBody>
          <a:bodyPr/>
          <a:lstStyle>
            <a:lvl1pPr>
              <a:defRPr>
                <a:solidFill>
                  <a:srgbClr val="00609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04950"/>
            <a:ext cx="8229600" cy="2651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05200" y="4767263"/>
            <a:ext cx="2133600" cy="2746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6F69E68-A1F7-A441-8DC9-1255D615AC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019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18930" y="515937"/>
            <a:ext cx="2057400" cy="3579813"/>
          </a:xfrm>
        </p:spPr>
        <p:txBody>
          <a:bodyPr vert="eaVert"/>
          <a:lstStyle>
            <a:lvl1pPr>
              <a:defRPr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15937"/>
            <a:ext cx="6019800" cy="3579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352800" y="4767263"/>
            <a:ext cx="2133600" cy="2746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FD8FFC6-973B-2442-BCAF-B040FDE7B8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14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028A5-D74C-9248-B723-0EC6CD7FD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09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9DA271-5D74-634F-9D21-C09B874B18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05200" y="4767263"/>
            <a:ext cx="2133600" cy="2746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3023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742950"/>
          </a:xfrm>
        </p:spPr>
        <p:txBody>
          <a:bodyPr/>
          <a:lstStyle>
            <a:lvl1pPr>
              <a:defRPr>
                <a:solidFill>
                  <a:srgbClr val="00609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050"/>
            <a:ext cx="8229600" cy="2651125"/>
          </a:xfrm>
        </p:spPr>
        <p:txBody>
          <a:bodyPr/>
          <a:lstStyle>
            <a:lvl1pPr>
              <a:defRPr>
                <a:solidFill>
                  <a:srgbClr val="006096"/>
                </a:solidFill>
              </a:defRPr>
            </a:lvl1pPr>
            <a:lvl2pPr>
              <a:defRPr>
                <a:solidFill>
                  <a:srgbClr val="006096"/>
                </a:solidFill>
              </a:defRPr>
            </a:lvl2pPr>
            <a:lvl3pPr>
              <a:defRPr>
                <a:solidFill>
                  <a:srgbClr val="006096"/>
                </a:solidFill>
              </a:defRPr>
            </a:lvl3pPr>
            <a:lvl4pPr>
              <a:defRPr>
                <a:solidFill>
                  <a:srgbClr val="006096"/>
                </a:solidFill>
              </a:defRPr>
            </a:lvl4pPr>
            <a:lvl5pPr>
              <a:defRPr>
                <a:solidFill>
                  <a:srgbClr val="00609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05200" y="4767263"/>
            <a:ext cx="2133600" cy="2746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9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77691"/>
            <a:ext cx="7772400" cy="1021556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00609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52550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05200" y="4767263"/>
            <a:ext cx="2133600" cy="2746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8643EE7-E1E3-6A41-AED4-ADD0882BF9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8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742950"/>
          </a:xfrm>
        </p:spPr>
        <p:txBody>
          <a:bodyPr/>
          <a:lstStyle>
            <a:lvl1pPr>
              <a:defRPr>
                <a:solidFill>
                  <a:srgbClr val="00609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5851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5851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505200" y="4767263"/>
            <a:ext cx="2133600" cy="2746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F8EF95E-660F-6F48-9B3C-B3F93E20AC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98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14350"/>
            <a:ext cx="4040188" cy="7739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88255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514350"/>
            <a:ext cx="4041775" cy="7739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288255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3505200" y="4767263"/>
            <a:ext cx="2133600" cy="2746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7A9B1A9-890C-8B44-BE90-7CB4395EE4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604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742950"/>
          </a:xfrm>
        </p:spPr>
        <p:txBody>
          <a:bodyPr/>
          <a:lstStyle>
            <a:lvl1pPr>
              <a:defRPr>
                <a:solidFill>
                  <a:srgbClr val="00609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505200" y="4767263"/>
            <a:ext cx="2133600" cy="2746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88F1A38-2662-714D-BA55-F0640804B7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54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276600" y="4767263"/>
            <a:ext cx="2133600" cy="2746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5524B65-BD56-BC42-A8D4-F7B262BC0E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03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38150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rgbClr val="00609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38151"/>
            <a:ext cx="5111750" cy="3657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28750"/>
            <a:ext cx="3008313" cy="2667001"/>
          </a:xfrm>
        </p:spPr>
        <p:txBody>
          <a:bodyPr/>
          <a:lstStyle>
            <a:lvl1pPr marL="0" indent="0">
              <a:buNone/>
              <a:defRPr sz="1400">
                <a:solidFill>
                  <a:srgbClr val="00609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563998" y="4767263"/>
            <a:ext cx="2133600" cy="2746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C045864-67DE-844A-AC03-EBD93572A5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630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8229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43100"/>
            <a:ext cx="82296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Helvetica Neue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80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Calibri"/>
          <a:ea typeface="Geneva" pitchFamily="-65" charset="-128"/>
          <a:cs typeface="Calibri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2"/>
          </a:solidFill>
          <a:latin typeface="Calibri"/>
          <a:ea typeface="Geneva" pitchFamily="-65" charset="-128"/>
          <a:cs typeface="Calibri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2"/>
          </a:solidFill>
          <a:latin typeface="Calibri"/>
          <a:ea typeface="Geneva" pitchFamily="-65" charset="-128"/>
          <a:cs typeface="Calibri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2"/>
          </a:solidFill>
          <a:latin typeface="Calibri"/>
          <a:ea typeface="ヒラギノ角ゴ Pro W3" charset="-128"/>
          <a:cs typeface="Calibri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2"/>
          </a:solidFill>
          <a:latin typeface="Calibri"/>
          <a:ea typeface="ヒラギノ角ゴ Pro W3" charset="-128"/>
          <a:cs typeface="Calibri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2"/>
          </a:solidFill>
          <a:latin typeface="Calibri"/>
          <a:ea typeface="ヒラギノ角ゴ Pro W3" charset="-128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862B9-9B7C-D144-84C0-73F75744D5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Delaware General Assembly</a:t>
            </a:r>
            <a:br>
              <a:rPr lang="en-US" dirty="0"/>
            </a:br>
            <a:r>
              <a:rPr lang="en-US" dirty="0"/>
              <a:t>Joint Committee on Capital Improvement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DB0FB-0262-2F45-B17F-5A7BF65024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D200"/>
                </a:solidFill>
              </a:rPr>
              <a:t>President Dennis Assanis</a:t>
            </a:r>
          </a:p>
          <a:p>
            <a:r>
              <a:rPr lang="en-US" dirty="0">
                <a:solidFill>
                  <a:srgbClr val="FFD200"/>
                </a:solidFill>
              </a:rPr>
              <a:t>March 24, 2023</a:t>
            </a:r>
          </a:p>
        </p:txBody>
      </p:sp>
    </p:spTree>
    <p:extLst>
      <p:ext uri="{BB962C8B-B14F-4D97-AF65-F5344CB8AC3E}">
        <p14:creationId xmlns:p14="http://schemas.microsoft.com/office/powerpoint/2010/main" val="1373217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n aerial view of a city&#10;&#10;Description automatically generated with medium confidence">
            <a:extLst>
              <a:ext uri="{FF2B5EF4-FFF2-40B4-BE49-F238E27FC236}">
                <a16:creationId xmlns:a16="http://schemas.microsoft.com/office/drawing/2014/main" id="{C3CC7361-0C69-0744-B5BD-900CB4C49F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690" y="819150"/>
            <a:ext cx="7722619" cy="35814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20E89F-6C2B-C944-90D8-BE77A7C979C8}"/>
              </a:ext>
            </a:extLst>
          </p:cNvPr>
          <p:cNvSpPr txBox="1"/>
          <p:nvPr/>
        </p:nvSpPr>
        <p:spPr>
          <a:xfrm rot="898853">
            <a:off x="5943600" y="180975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Rail corridor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913B33-3032-FE4C-950A-CBFBB071BBD6}"/>
              </a:ext>
            </a:extLst>
          </p:cNvPr>
          <p:cNvSpPr txBox="1"/>
          <p:nvPr/>
        </p:nvSpPr>
        <p:spPr>
          <a:xfrm rot="20217033">
            <a:off x="1131962" y="157152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Rt.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0B3F24-9B60-2045-A0F4-4B11EE40BEB9}"/>
              </a:ext>
            </a:extLst>
          </p:cNvPr>
          <p:cNvSpPr txBox="1"/>
          <p:nvPr/>
        </p:nvSpPr>
        <p:spPr>
          <a:xfrm rot="20711840">
            <a:off x="4657701" y="3606015"/>
            <a:ext cx="2270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South College Ave.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60B4F0-4E8F-B342-BF12-85B4F5F1AC5B}"/>
              </a:ext>
            </a:extLst>
          </p:cNvPr>
          <p:cNvSpPr txBox="1"/>
          <p:nvPr/>
        </p:nvSpPr>
        <p:spPr>
          <a:xfrm>
            <a:off x="3733800" y="1589500"/>
            <a:ext cx="1496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Water tower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32160A-B775-BD5C-D742-CA1118871CBE}"/>
              </a:ext>
            </a:extLst>
          </p:cNvPr>
          <p:cNvSpPr txBox="1"/>
          <p:nvPr/>
        </p:nvSpPr>
        <p:spPr>
          <a:xfrm>
            <a:off x="304800" y="20955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539F"/>
                </a:solidFill>
              </a:rPr>
              <a:t>Developing STAR Campus as an innovation hub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FB22ADA-2082-C275-3CB2-DAFDF924897E}"/>
              </a:ext>
            </a:extLst>
          </p:cNvPr>
          <p:cNvSpPr/>
          <p:nvPr/>
        </p:nvSpPr>
        <p:spPr>
          <a:xfrm>
            <a:off x="914399" y="3651314"/>
            <a:ext cx="1143000" cy="6079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59325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1E1937-318F-0143-AFAF-1E67F62821D7}"/>
              </a:ext>
            </a:extLst>
          </p:cNvPr>
          <p:cNvSpPr txBox="1"/>
          <p:nvPr/>
        </p:nvSpPr>
        <p:spPr>
          <a:xfrm>
            <a:off x="990601" y="3693687"/>
            <a:ext cx="106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539F"/>
                </a:solidFill>
              </a:rPr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2282733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 aerial view of a large building&#10;&#10;Description automatically generated with low confidence">
            <a:extLst>
              <a:ext uri="{FF2B5EF4-FFF2-40B4-BE49-F238E27FC236}">
                <a16:creationId xmlns:a16="http://schemas.microsoft.com/office/drawing/2014/main" id="{E062B243-323C-6049-99DF-F7BACB48F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188" y="819150"/>
            <a:ext cx="8429625" cy="35814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66CAE4-1A2F-114B-BC06-9AE1950B469D}"/>
              </a:ext>
            </a:extLst>
          </p:cNvPr>
          <p:cNvSpPr txBox="1"/>
          <p:nvPr/>
        </p:nvSpPr>
        <p:spPr>
          <a:xfrm rot="898853">
            <a:off x="6810963" y="1272533"/>
            <a:ext cx="1406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Rail corridor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188CC-BB71-5044-9121-599C576CBB98}"/>
              </a:ext>
            </a:extLst>
          </p:cNvPr>
          <p:cNvSpPr txBox="1"/>
          <p:nvPr/>
        </p:nvSpPr>
        <p:spPr>
          <a:xfrm rot="20872929">
            <a:off x="931169" y="1054452"/>
            <a:ext cx="630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Rt.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2CD237-89F4-CE4C-821E-9A43BBD6D903}"/>
              </a:ext>
            </a:extLst>
          </p:cNvPr>
          <p:cNvSpPr txBox="1"/>
          <p:nvPr/>
        </p:nvSpPr>
        <p:spPr>
          <a:xfrm rot="21399073">
            <a:off x="4684368" y="3904404"/>
            <a:ext cx="2038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South College Ave.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563366-F9F2-1C4F-AB88-216910ABB4BD}"/>
              </a:ext>
            </a:extLst>
          </p:cNvPr>
          <p:cNvSpPr txBox="1"/>
          <p:nvPr/>
        </p:nvSpPr>
        <p:spPr>
          <a:xfrm>
            <a:off x="4572000" y="971550"/>
            <a:ext cx="1353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Water tower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1300C9-ABBD-F64D-B404-B595AF462971}"/>
              </a:ext>
            </a:extLst>
          </p:cNvPr>
          <p:cNvSpPr txBox="1"/>
          <p:nvPr/>
        </p:nvSpPr>
        <p:spPr>
          <a:xfrm>
            <a:off x="5925640" y="2309489"/>
            <a:ext cx="2680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n w="3175">
                  <a:solidFill>
                    <a:srgbClr val="FFD2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Health Sciences Complex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A997DD-ADA6-FF4B-92D7-EDFDEEEDCB00}"/>
              </a:ext>
            </a:extLst>
          </p:cNvPr>
          <p:cNvSpPr txBox="1"/>
          <p:nvPr/>
        </p:nvSpPr>
        <p:spPr>
          <a:xfrm>
            <a:off x="5105400" y="1872593"/>
            <a:ext cx="2034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n w="3175">
                  <a:solidFill>
                    <a:srgbClr val="FFD2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Tower at STAR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EE1909-7EFB-B541-AA29-48E1CFA75810}"/>
              </a:ext>
            </a:extLst>
          </p:cNvPr>
          <p:cNvSpPr txBox="1"/>
          <p:nvPr/>
        </p:nvSpPr>
        <p:spPr>
          <a:xfrm>
            <a:off x="338349" y="1536975"/>
            <a:ext cx="1619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n>
                  <a:solidFill>
                    <a:srgbClr val="FFD200"/>
                  </a:solidFill>
                </a:ln>
                <a:solidFill>
                  <a:schemeClr val="bg1"/>
                </a:solidFill>
              </a:rPr>
              <a:t>Chemours</a:t>
            </a:r>
          </a:p>
          <a:p>
            <a:pPr algn="ctr"/>
            <a:r>
              <a:rPr lang="en-US" sz="1600" b="1" dirty="0">
                <a:ln>
                  <a:solidFill>
                    <a:srgbClr val="FFD200"/>
                  </a:solidFill>
                </a:ln>
                <a:solidFill>
                  <a:schemeClr val="bg1"/>
                </a:solidFill>
              </a:rPr>
              <a:t>Discovery Hub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6E2A51-22EA-4142-84E4-4A43D01B5D5F}"/>
              </a:ext>
            </a:extLst>
          </p:cNvPr>
          <p:cNvSpPr txBox="1"/>
          <p:nvPr/>
        </p:nvSpPr>
        <p:spPr>
          <a:xfrm>
            <a:off x="2368153" y="2164650"/>
            <a:ext cx="2020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n w="3175">
                  <a:solidFill>
                    <a:srgbClr val="FFD2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Ammon </a:t>
            </a:r>
            <a:r>
              <a:rPr lang="en-US" sz="1600" b="1" dirty="0" err="1">
                <a:ln w="3175">
                  <a:solidFill>
                    <a:srgbClr val="FFD2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Pinizzotto</a:t>
            </a:r>
            <a:endParaRPr lang="en-US" sz="1600" b="1" dirty="0">
              <a:ln w="3175">
                <a:solidFill>
                  <a:srgbClr val="FFD20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1600" b="1" dirty="0">
                <a:ln w="3175">
                  <a:solidFill>
                    <a:srgbClr val="FFD2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Biopharmaceutical</a:t>
            </a:r>
          </a:p>
          <a:p>
            <a:pPr algn="ctr"/>
            <a:r>
              <a:rPr lang="en-US" sz="1600" b="1" dirty="0">
                <a:ln w="3175">
                  <a:solidFill>
                    <a:srgbClr val="FFD2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Innovation Center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D2594B-AEF0-3146-ACFC-2B4E47B211D7}"/>
              </a:ext>
            </a:extLst>
          </p:cNvPr>
          <p:cNvSpPr txBox="1"/>
          <p:nvPr/>
        </p:nvSpPr>
        <p:spPr>
          <a:xfrm>
            <a:off x="2986747" y="939955"/>
            <a:ext cx="1677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n w="3175">
                  <a:solidFill>
                    <a:srgbClr val="FFD2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Fintech</a:t>
            </a:r>
          </a:p>
          <a:p>
            <a:pPr algn="ctr"/>
            <a:r>
              <a:rPr lang="en-US" sz="1600" b="1" dirty="0">
                <a:ln w="3175">
                  <a:solidFill>
                    <a:srgbClr val="FFD2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Innovation Hub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62F51F-643E-644B-B99D-F5B94EC9C797}"/>
              </a:ext>
            </a:extLst>
          </p:cNvPr>
          <p:cNvSpPr txBox="1"/>
          <p:nvPr/>
        </p:nvSpPr>
        <p:spPr>
          <a:xfrm>
            <a:off x="2107980" y="988207"/>
            <a:ext cx="878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n w="3175">
                  <a:solidFill>
                    <a:srgbClr val="FFD2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Bloom</a:t>
            </a:r>
          </a:p>
          <a:p>
            <a:pPr algn="ctr"/>
            <a:r>
              <a:rPr lang="en-US" sz="1600" b="1" dirty="0">
                <a:ln w="3175">
                  <a:solidFill>
                    <a:srgbClr val="FFD2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Energy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F13C3E-06F1-874D-8F5C-3C531CCE9852}"/>
              </a:ext>
            </a:extLst>
          </p:cNvPr>
          <p:cNvSpPr txBox="1"/>
          <p:nvPr/>
        </p:nvSpPr>
        <p:spPr>
          <a:xfrm>
            <a:off x="745384" y="2885580"/>
            <a:ext cx="1762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n>
                  <a:solidFill>
                    <a:srgbClr val="FFD200"/>
                  </a:solidFill>
                </a:ln>
                <a:solidFill>
                  <a:schemeClr val="bg1"/>
                </a:solidFill>
              </a:rPr>
              <a:t>Proposed</a:t>
            </a:r>
          </a:p>
          <a:p>
            <a:pPr algn="ctr"/>
            <a:r>
              <a:rPr lang="en-US" sz="1600" b="1" dirty="0">
                <a:ln>
                  <a:solidFill>
                    <a:srgbClr val="FFD200"/>
                  </a:solidFill>
                </a:ln>
                <a:solidFill>
                  <a:schemeClr val="bg1"/>
                </a:solidFill>
              </a:rPr>
              <a:t>residential/retail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6198E9-FA88-7510-C62D-D998FEFE27A3}"/>
              </a:ext>
            </a:extLst>
          </p:cNvPr>
          <p:cNvSpPr txBox="1"/>
          <p:nvPr/>
        </p:nvSpPr>
        <p:spPr>
          <a:xfrm>
            <a:off x="304800" y="20955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539F"/>
                </a:solidFill>
              </a:rPr>
              <a:t>Developing STAR Campus as an innovation hub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B31F10B-CA9A-F1D8-54A5-A8A4D66B921D}"/>
              </a:ext>
            </a:extLst>
          </p:cNvPr>
          <p:cNvSpPr/>
          <p:nvPr/>
        </p:nvSpPr>
        <p:spPr>
          <a:xfrm>
            <a:off x="609600" y="3651314"/>
            <a:ext cx="1447799" cy="6079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59325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3724AB-1A3B-284D-9074-DD46C7DC98EE}"/>
              </a:ext>
            </a:extLst>
          </p:cNvPr>
          <p:cNvSpPr txBox="1"/>
          <p:nvPr/>
        </p:nvSpPr>
        <p:spPr>
          <a:xfrm>
            <a:off x="724710" y="3686355"/>
            <a:ext cx="1217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539F"/>
                </a:solidFill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3970501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68A233-7079-EAD4-FEDA-55021ACAEE60}"/>
              </a:ext>
            </a:extLst>
          </p:cNvPr>
          <p:cNvSpPr txBox="1"/>
          <p:nvPr/>
        </p:nvSpPr>
        <p:spPr>
          <a:xfrm>
            <a:off x="304800" y="20955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539F"/>
                </a:solidFill>
              </a:rPr>
              <a:t>Fintech Innovation Hub nears opening at STAR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8587D5-FFA0-D12A-7C65-BC8B6FE8F6B4}"/>
              </a:ext>
            </a:extLst>
          </p:cNvPr>
          <p:cNvGrpSpPr/>
          <p:nvPr/>
        </p:nvGrpSpPr>
        <p:grpSpPr>
          <a:xfrm>
            <a:off x="223838" y="860515"/>
            <a:ext cx="8696325" cy="2944913"/>
            <a:chOff x="304800" y="860515"/>
            <a:chExt cx="8696325" cy="2944913"/>
          </a:xfrm>
        </p:grpSpPr>
        <p:pic>
          <p:nvPicPr>
            <p:cNvPr id="3" name="Picture 2" descr="A large building with glass windows&#10;&#10;Description automatically generated with low confidence">
              <a:extLst>
                <a:ext uri="{FF2B5EF4-FFF2-40B4-BE49-F238E27FC236}">
                  <a16:creationId xmlns:a16="http://schemas.microsoft.com/office/drawing/2014/main" id="{252306FC-A7C1-F527-AFB8-DC45A4F679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800" y="860515"/>
              <a:ext cx="4202217" cy="2944913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Picture 3" descr="A room with tables and chairs&#10;&#10;Description automatically generated with low confidence">
              <a:extLst>
                <a:ext uri="{FF2B5EF4-FFF2-40B4-BE49-F238E27FC236}">
                  <a16:creationId xmlns:a16="http://schemas.microsoft.com/office/drawing/2014/main" id="{5847C0CF-7368-347C-43F6-0CE4138A5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0379" y="2397575"/>
              <a:ext cx="2100746" cy="1400497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 descr="A room with tables and chairs&#10;&#10;Description automatically generated with medium confidence">
              <a:extLst>
                <a:ext uri="{FF2B5EF4-FFF2-40B4-BE49-F238E27FC236}">
                  <a16:creationId xmlns:a16="http://schemas.microsoft.com/office/drawing/2014/main" id="{53B099E8-5F3E-52C6-3AF9-58960E882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3585" y="860515"/>
              <a:ext cx="2100226" cy="139979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 descr="A picture containing ceiling, indoor, floor, wall&#10;&#10;Description automatically generated">
              <a:extLst>
                <a:ext uri="{FF2B5EF4-FFF2-40B4-BE49-F238E27FC236}">
                  <a16:creationId xmlns:a16="http://schemas.microsoft.com/office/drawing/2014/main" id="{73E5A90B-E3D2-C635-03D1-BAE0F11AB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0379" y="860515"/>
              <a:ext cx="2100746" cy="139979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 descr="A picture containing building, court&#10;&#10;Description automatically generated">
              <a:extLst>
                <a:ext uri="{FF2B5EF4-FFF2-40B4-BE49-F238E27FC236}">
                  <a16:creationId xmlns:a16="http://schemas.microsoft.com/office/drawing/2014/main" id="{B371F502-56B4-2C36-3FA1-CD8982F02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6985" y="2399420"/>
              <a:ext cx="2100276" cy="139979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53397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68A233-7079-EAD4-FEDA-55021ACAEE60}"/>
              </a:ext>
            </a:extLst>
          </p:cNvPr>
          <p:cNvSpPr txBox="1"/>
          <p:nvPr/>
        </p:nvSpPr>
        <p:spPr>
          <a:xfrm>
            <a:off x="304800" y="20955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539F"/>
                </a:solidFill>
              </a:rPr>
              <a:t>Building a nexus of learning, research and service</a:t>
            </a:r>
          </a:p>
        </p:txBody>
      </p:sp>
      <p:pic>
        <p:nvPicPr>
          <p:cNvPr id="7" name="Picture 6" descr="A picture containing person, indoor, child, floor&#10;&#10;Description automatically generated">
            <a:extLst>
              <a:ext uri="{FF2B5EF4-FFF2-40B4-BE49-F238E27FC236}">
                <a16:creationId xmlns:a16="http://schemas.microsoft.com/office/drawing/2014/main" id="{99CADE52-DF88-F1F5-F300-59BE32FD3D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734" y="820177"/>
            <a:ext cx="2253031" cy="181248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A group of people wearing masks&#10;&#10;Description automatically generated with medium confidence">
            <a:extLst>
              <a:ext uri="{FF2B5EF4-FFF2-40B4-BE49-F238E27FC236}">
                <a16:creationId xmlns:a16="http://schemas.microsoft.com/office/drawing/2014/main" id="{CF56BE42-B210-6343-74DF-74CCB1113A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827070"/>
            <a:ext cx="2718728" cy="181248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Two people in a room with medical equipment&#10;&#10;Description automatically generated with low confidence">
            <a:extLst>
              <a:ext uri="{FF2B5EF4-FFF2-40B4-BE49-F238E27FC236}">
                <a16:creationId xmlns:a16="http://schemas.microsoft.com/office/drawing/2014/main" id="{33447677-40CC-C601-82EC-AB346E16B9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540" y="2700841"/>
            <a:ext cx="2556958" cy="170463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A picture containing person, indoor, wall, people&#10;&#10;Description automatically generated">
            <a:extLst>
              <a:ext uri="{FF2B5EF4-FFF2-40B4-BE49-F238E27FC236}">
                <a16:creationId xmlns:a16="http://schemas.microsoft.com/office/drawing/2014/main" id="{0F7B803B-8916-361F-A01C-0B7B4D7A38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1493" y="2700840"/>
            <a:ext cx="2418035" cy="170463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8F8ED1-9E65-367A-4864-5E1A3375C918}"/>
              </a:ext>
            </a:extLst>
          </p:cNvPr>
          <p:cNvSpPr txBox="1"/>
          <p:nvPr/>
        </p:nvSpPr>
        <p:spPr>
          <a:xfrm>
            <a:off x="5523603" y="820177"/>
            <a:ext cx="3352800" cy="3607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  <a:spcAft>
                <a:spcPts val="600"/>
              </a:spcAft>
            </a:pPr>
            <a:r>
              <a:rPr lang="en-US" sz="1600" dirty="0">
                <a:solidFill>
                  <a:srgbClr val="00539F"/>
                </a:solidFill>
              </a:rPr>
              <a:t>“There are more people working on the University of Delaware’s STAR Campus today than when Chrysler closed its manufacturing facility at the site in 2008. It’s hard to believe – but it says a heck of a lot about where our economy is headed. More than 3,000 people now work at the STAR Campus every day.”</a:t>
            </a:r>
          </a:p>
          <a:p>
            <a:pPr algn="r">
              <a:lnSpc>
                <a:spcPts val="2220"/>
              </a:lnSpc>
              <a:spcAft>
                <a:spcPts val="600"/>
              </a:spcAft>
            </a:pPr>
            <a:r>
              <a:rPr lang="en-US" sz="1600" i="1" dirty="0">
                <a:solidFill>
                  <a:srgbClr val="00539F"/>
                </a:solidFill>
              </a:rPr>
              <a:t>— Gov. John Carney</a:t>
            </a:r>
          </a:p>
          <a:p>
            <a:pPr algn="r">
              <a:lnSpc>
                <a:spcPts val="2220"/>
              </a:lnSpc>
              <a:spcAft>
                <a:spcPts val="600"/>
              </a:spcAft>
            </a:pPr>
            <a:r>
              <a:rPr lang="en-US" sz="1600" i="1" dirty="0">
                <a:solidFill>
                  <a:srgbClr val="00539F"/>
                </a:solidFill>
              </a:rPr>
              <a:t>State of the State Address, 2023</a:t>
            </a:r>
          </a:p>
        </p:txBody>
      </p:sp>
    </p:spTree>
    <p:extLst>
      <p:ext uri="{BB962C8B-B14F-4D97-AF65-F5344CB8AC3E}">
        <p14:creationId xmlns:p14="http://schemas.microsoft.com/office/powerpoint/2010/main" val="1778855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person, indoor, room&#10;&#10;Description automatically generated">
            <a:extLst>
              <a:ext uri="{FF2B5EF4-FFF2-40B4-BE49-F238E27FC236}">
                <a16:creationId xmlns:a16="http://schemas.microsoft.com/office/drawing/2014/main" id="{9F513586-F2CF-CEA0-530C-13C65272EF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1" y="895351"/>
            <a:ext cx="2590799" cy="172649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539357-EAD5-56C7-174F-A5B987797E33}"/>
              </a:ext>
            </a:extLst>
          </p:cNvPr>
          <p:cNvSpPr txBox="1"/>
          <p:nvPr/>
        </p:nvSpPr>
        <p:spPr>
          <a:xfrm>
            <a:off x="304800" y="20955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539F"/>
                </a:solidFill>
              </a:rPr>
              <a:t>FY24 Request: $7M toward NIIMBL partnership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62B243A-690E-525C-6BA3-62577A815445}"/>
              </a:ext>
            </a:extLst>
          </p:cNvPr>
          <p:cNvGrpSpPr/>
          <p:nvPr/>
        </p:nvGrpSpPr>
        <p:grpSpPr>
          <a:xfrm>
            <a:off x="3124200" y="895351"/>
            <a:ext cx="3642360" cy="3286274"/>
            <a:chOff x="3474721" y="895350"/>
            <a:chExt cx="3642360" cy="3286274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8BD5FA9A-894B-2AF6-8287-C3C264A6D6F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09971742"/>
                </p:ext>
              </p:extLst>
            </p:nvPr>
          </p:nvGraphicFramePr>
          <p:xfrm>
            <a:off x="3657601" y="895350"/>
            <a:ext cx="3200399" cy="28246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23BFE2B-258D-B17D-F8D9-E7039FD17660}"/>
                </a:ext>
              </a:extLst>
            </p:cNvPr>
            <p:cNvGrpSpPr/>
            <p:nvPr/>
          </p:nvGrpSpPr>
          <p:grpSpPr>
            <a:xfrm>
              <a:off x="3990015" y="3737826"/>
              <a:ext cx="700971" cy="276999"/>
              <a:chOff x="3293919" y="3677667"/>
              <a:chExt cx="700971" cy="27699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3E2368E-1993-96B2-94AE-5C14EE67C3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93919" y="3719959"/>
                <a:ext cx="182880" cy="182880"/>
              </a:xfrm>
              <a:prstGeom prst="rect">
                <a:avLst/>
              </a:prstGeom>
              <a:solidFill>
                <a:srgbClr val="00539F"/>
              </a:solidFill>
              <a:ln>
                <a:solidFill>
                  <a:srgbClr val="00539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0C63485-CC29-238C-2762-8316A487BABA}"/>
                  </a:ext>
                </a:extLst>
              </p:cNvPr>
              <p:cNvSpPr txBox="1"/>
              <p:nvPr/>
            </p:nvSpPr>
            <p:spPr>
              <a:xfrm>
                <a:off x="3476799" y="3677667"/>
                <a:ext cx="51809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539F"/>
                    </a:solidFill>
                  </a:rPr>
                  <a:t>GRB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6047FE1-6AD6-2E83-538B-0B4999DDA0F7}"/>
                </a:ext>
              </a:extLst>
            </p:cNvPr>
            <p:cNvGrpSpPr/>
            <p:nvPr/>
          </p:nvGrpSpPr>
          <p:grpSpPr>
            <a:xfrm>
              <a:off x="4831080" y="3719959"/>
              <a:ext cx="1143000" cy="461665"/>
              <a:chOff x="4779819" y="3668524"/>
              <a:chExt cx="1143000" cy="46166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83D1015-55EE-1D55-9403-A0326F9322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79819" y="3733451"/>
                <a:ext cx="182880" cy="182880"/>
              </a:xfrm>
              <a:prstGeom prst="rect">
                <a:avLst/>
              </a:prstGeom>
              <a:pattFill prst="pct50">
                <a:fgClr>
                  <a:srgbClr val="00539F"/>
                </a:fgClr>
                <a:bgClr>
                  <a:schemeClr val="bg1"/>
                </a:bgClr>
              </a:pattFill>
              <a:ln>
                <a:solidFill>
                  <a:srgbClr val="00539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508ECAD-2754-265B-BB54-EF4420B8D24E}"/>
                  </a:ext>
                </a:extLst>
              </p:cNvPr>
              <p:cNvSpPr txBox="1"/>
              <p:nvPr/>
            </p:nvSpPr>
            <p:spPr>
              <a:xfrm>
                <a:off x="4962698" y="3668524"/>
                <a:ext cx="9601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00539F"/>
                    </a:solidFill>
                  </a:rPr>
                  <a:t>Additional request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BFA7EC6-3269-30BB-F4F7-3F22A7A13D05}"/>
                </a:ext>
              </a:extLst>
            </p:cNvPr>
            <p:cNvGrpSpPr/>
            <p:nvPr/>
          </p:nvGrpSpPr>
          <p:grpSpPr>
            <a:xfrm>
              <a:off x="5974080" y="3719958"/>
              <a:ext cx="1143001" cy="461665"/>
              <a:chOff x="6154882" y="3668523"/>
              <a:chExt cx="1143001" cy="46166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586AC12-4696-9703-C6F1-18127EC30C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54882" y="3733451"/>
                <a:ext cx="182880" cy="182880"/>
              </a:xfrm>
              <a:prstGeom prst="rect">
                <a:avLst/>
              </a:prstGeom>
              <a:solidFill>
                <a:srgbClr val="FFD200"/>
              </a:solidFill>
              <a:ln>
                <a:solidFill>
                  <a:srgbClr val="00539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C01A759-598F-9DCA-444D-3C02AAEBD90C}"/>
                  </a:ext>
                </a:extLst>
              </p:cNvPr>
              <p:cNvSpPr txBox="1"/>
              <p:nvPr/>
            </p:nvSpPr>
            <p:spPr>
              <a:xfrm>
                <a:off x="6337762" y="3668523"/>
                <a:ext cx="9601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00539F"/>
                    </a:solidFill>
                  </a:rPr>
                  <a:t>Future requests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EFF844-0541-B582-DC62-0751582B9722}"/>
                </a:ext>
              </a:extLst>
            </p:cNvPr>
            <p:cNvSpPr txBox="1"/>
            <p:nvPr/>
          </p:nvSpPr>
          <p:spPr>
            <a:xfrm rot="16200000">
              <a:off x="3231225" y="2398561"/>
              <a:ext cx="7024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i="1" dirty="0">
                  <a:solidFill>
                    <a:srgbClr val="00539F"/>
                  </a:solidFill>
                </a:rPr>
                <a:t>(in millions)</a:t>
              </a:r>
            </a:p>
          </p:txBody>
        </p:sp>
      </p:grp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86518974-D94B-8FCC-A9FD-7D5FFF0390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8005026"/>
              </p:ext>
            </p:extLst>
          </p:nvPr>
        </p:nvGraphicFramePr>
        <p:xfrm>
          <a:off x="6766560" y="858783"/>
          <a:ext cx="2049164" cy="2731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2A17EED8-E1E7-C7DF-3ACC-CC946B3C588F}"/>
              </a:ext>
            </a:extLst>
          </p:cNvPr>
          <p:cNvGrpSpPr/>
          <p:nvPr/>
        </p:nvGrpSpPr>
        <p:grpSpPr>
          <a:xfrm>
            <a:off x="7347706" y="3507356"/>
            <a:ext cx="1238198" cy="728405"/>
            <a:chOff x="7353703" y="3599413"/>
            <a:chExt cx="1238198" cy="72840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3045172-6D0B-2C05-078F-91ADC23A57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53703" y="3618894"/>
              <a:ext cx="182880" cy="18288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00539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2597FA5-0067-C4A5-DF58-6694374B59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53703" y="3862334"/>
              <a:ext cx="182880" cy="182880"/>
            </a:xfrm>
            <a:prstGeom prst="rect">
              <a:avLst/>
            </a:prstGeom>
            <a:solidFill>
              <a:srgbClr val="00A0DF"/>
            </a:solidFill>
            <a:ln>
              <a:solidFill>
                <a:srgbClr val="00539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12396ED-C2A3-0A00-4F06-121A97362E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53703" y="4105774"/>
              <a:ext cx="182880" cy="182880"/>
            </a:xfrm>
            <a:prstGeom prst="rect">
              <a:avLst/>
            </a:prstGeom>
            <a:solidFill>
              <a:schemeClr val="accent4"/>
            </a:solidFill>
            <a:ln>
              <a:solidFill>
                <a:srgbClr val="00539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64D3490-E97A-7A45-B746-83F544AD60E5}"/>
                </a:ext>
              </a:extLst>
            </p:cNvPr>
            <p:cNvSpPr txBox="1"/>
            <p:nvPr/>
          </p:nvSpPr>
          <p:spPr>
            <a:xfrm>
              <a:off x="7501538" y="3599413"/>
              <a:ext cx="1090363" cy="728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en-US" sz="1100" dirty="0">
                  <a:solidFill>
                    <a:srgbClr val="00539F"/>
                  </a:solidFill>
                </a:rPr>
                <a:t>Federal</a:t>
              </a:r>
            </a:p>
            <a:p>
              <a:pPr>
                <a:spcAft>
                  <a:spcPts val="500"/>
                </a:spcAft>
              </a:pPr>
              <a:r>
                <a:rPr lang="en-US" sz="1100" dirty="0">
                  <a:solidFill>
                    <a:srgbClr val="00539F"/>
                  </a:solidFill>
                </a:rPr>
                <a:t>State*</a:t>
              </a:r>
            </a:p>
            <a:p>
              <a:pPr>
                <a:spcAft>
                  <a:spcPts val="500"/>
                </a:spcAft>
              </a:pPr>
              <a:r>
                <a:rPr lang="en-US" sz="1100" dirty="0">
                  <a:solidFill>
                    <a:srgbClr val="00539F"/>
                  </a:solidFill>
                </a:rPr>
                <a:t>Other partners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7CD0DBA-E9FD-ED72-57C0-8AA312D4BEC3}"/>
              </a:ext>
            </a:extLst>
          </p:cNvPr>
          <p:cNvSpPr txBox="1"/>
          <p:nvPr/>
        </p:nvSpPr>
        <p:spPr>
          <a:xfrm>
            <a:off x="7072836" y="4296321"/>
            <a:ext cx="14366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rgbClr val="00539F"/>
                </a:solidFill>
              </a:rPr>
              <a:t>*Requested; includes FY23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30843A-67EE-F2FC-5894-0648B52A99AE}"/>
              </a:ext>
            </a:extLst>
          </p:cNvPr>
          <p:cNvSpPr txBox="1"/>
          <p:nvPr/>
        </p:nvSpPr>
        <p:spPr>
          <a:xfrm>
            <a:off x="8234686" y="3162662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rgbClr val="00539F"/>
                </a:solidFill>
              </a:rPr>
              <a:t>(in millions)</a:t>
            </a:r>
          </a:p>
        </p:txBody>
      </p:sp>
    </p:spTree>
    <p:extLst>
      <p:ext uri="{BB962C8B-B14F-4D97-AF65-F5344CB8AC3E}">
        <p14:creationId xmlns:p14="http://schemas.microsoft.com/office/powerpoint/2010/main" val="3127180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0B45E32A-D83E-A5C3-B059-106448E55BC8}"/>
              </a:ext>
            </a:extLst>
          </p:cNvPr>
          <p:cNvSpPr txBox="1"/>
          <p:nvPr/>
        </p:nvSpPr>
        <p:spPr>
          <a:xfrm>
            <a:off x="304800" y="20955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539F"/>
                </a:solidFill>
              </a:rPr>
              <a:t>Investments build Delaware’s life sciences sector</a:t>
            </a:r>
          </a:p>
        </p:txBody>
      </p:sp>
      <p:pic>
        <p:nvPicPr>
          <p:cNvPr id="56" name="Picture 55" descr="Chart, bubble chart&#10;&#10;Description automatically generated">
            <a:extLst>
              <a:ext uri="{FF2B5EF4-FFF2-40B4-BE49-F238E27FC236}">
                <a16:creationId xmlns:a16="http://schemas.microsoft.com/office/drawing/2014/main" id="{51730AA8-8F69-C080-67DB-0AE668C6F6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368" y="763026"/>
            <a:ext cx="3815056" cy="394335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E8CE6A9-BFF7-8426-2401-E1A0B745D9E3}"/>
              </a:ext>
            </a:extLst>
          </p:cNvPr>
          <p:cNvSpPr txBox="1"/>
          <p:nvPr/>
        </p:nvSpPr>
        <p:spPr>
          <a:xfrm>
            <a:off x="7818120" y="394335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00539F"/>
                </a:solidFill>
              </a:rPr>
              <a:t>Source: Delaware Prosperity Partnership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9107891-85B0-C920-0C32-7C117A441C6A}"/>
              </a:ext>
            </a:extLst>
          </p:cNvPr>
          <p:cNvSpPr txBox="1"/>
          <p:nvPr/>
        </p:nvSpPr>
        <p:spPr>
          <a:xfrm>
            <a:off x="299744" y="822780"/>
            <a:ext cx="411985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b="1" dirty="0">
                <a:solidFill>
                  <a:srgbClr val="00539F"/>
                </a:solidFill>
              </a:rPr>
              <a:t>1999</a:t>
            </a:r>
            <a:r>
              <a:rPr lang="en-US" sz="1400" dirty="0">
                <a:solidFill>
                  <a:srgbClr val="00539F"/>
                </a:solidFill>
              </a:rPr>
              <a:t> — DEDO recruits AstraZeneca’s US headquarters to Delaware</a:t>
            </a:r>
          </a:p>
          <a:p>
            <a:pPr>
              <a:spcAft>
                <a:spcPts val="1200"/>
              </a:spcAft>
            </a:pPr>
            <a:r>
              <a:rPr lang="en-US" sz="1400" b="1" dirty="0">
                <a:solidFill>
                  <a:srgbClr val="00539F"/>
                </a:solidFill>
              </a:rPr>
              <a:t>2001</a:t>
            </a:r>
            <a:r>
              <a:rPr lang="en-US" sz="1400" dirty="0">
                <a:solidFill>
                  <a:srgbClr val="00539F"/>
                </a:solidFill>
              </a:rPr>
              <a:t> — Delaware Biotechnology Institute created, providing access to core facilities, research &amp; student talent</a:t>
            </a:r>
          </a:p>
          <a:p>
            <a:pPr>
              <a:spcAft>
                <a:spcPts val="1200"/>
              </a:spcAft>
            </a:pPr>
            <a:r>
              <a:rPr lang="en-US" sz="1400" b="1" dirty="0">
                <a:solidFill>
                  <a:srgbClr val="00539F"/>
                </a:solidFill>
              </a:rPr>
              <a:t>2006</a:t>
            </a:r>
            <a:r>
              <a:rPr lang="en-US" sz="1400" dirty="0">
                <a:solidFill>
                  <a:srgbClr val="00539F"/>
                </a:solidFill>
              </a:rPr>
              <a:t> — Delaware Biosciences Association created, now representing 160+ entities</a:t>
            </a:r>
          </a:p>
          <a:p>
            <a:pPr>
              <a:spcAft>
                <a:spcPts val="1200"/>
              </a:spcAft>
            </a:pPr>
            <a:r>
              <a:rPr lang="en-US" sz="1400" b="1" dirty="0">
                <a:solidFill>
                  <a:srgbClr val="00539F"/>
                </a:solidFill>
              </a:rPr>
              <a:t>2009</a:t>
            </a:r>
            <a:r>
              <a:rPr lang="en-US" sz="1400" dirty="0">
                <a:solidFill>
                  <a:srgbClr val="00539F"/>
                </a:solidFill>
              </a:rPr>
              <a:t> — UD purchases the Chrysler site and creates the STAR Campus</a:t>
            </a:r>
          </a:p>
          <a:p>
            <a:pPr>
              <a:spcAft>
                <a:spcPts val="1200"/>
              </a:spcAft>
            </a:pPr>
            <a:r>
              <a:rPr lang="en-US" sz="1400" b="1" dirty="0">
                <a:solidFill>
                  <a:srgbClr val="00539F"/>
                </a:solidFill>
              </a:rPr>
              <a:t>2017</a:t>
            </a:r>
            <a:r>
              <a:rPr lang="en-US" sz="1400" dirty="0">
                <a:solidFill>
                  <a:srgbClr val="00539F"/>
                </a:solidFill>
              </a:rPr>
              <a:t> — NIIMBL created, headquartered at UD</a:t>
            </a:r>
          </a:p>
          <a:p>
            <a:pPr>
              <a:spcAft>
                <a:spcPts val="1200"/>
              </a:spcAft>
            </a:pPr>
            <a:r>
              <a:rPr lang="en-US" sz="1400" b="1" dirty="0">
                <a:solidFill>
                  <a:srgbClr val="00539F"/>
                </a:solidFill>
              </a:rPr>
              <a:t>2023</a:t>
            </a:r>
            <a:r>
              <a:rPr lang="en-US" sz="1400" dirty="0">
                <a:solidFill>
                  <a:srgbClr val="00539F"/>
                </a:solidFill>
              </a:rPr>
              <a:t> — NIIMBL develops plans for cGMP facility at STAR Campus</a:t>
            </a:r>
          </a:p>
        </p:txBody>
      </p:sp>
    </p:spTree>
    <p:extLst>
      <p:ext uri="{BB962C8B-B14F-4D97-AF65-F5344CB8AC3E}">
        <p14:creationId xmlns:p14="http://schemas.microsoft.com/office/powerpoint/2010/main" val="2353442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68A233-7079-EAD4-FEDA-55021ACAEE60}"/>
              </a:ext>
            </a:extLst>
          </p:cNvPr>
          <p:cNvSpPr txBox="1"/>
          <p:nvPr/>
        </p:nvSpPr>
        <p:spPr>
          <a:xfrm>
            <a:off x="304800" y="20955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539F"/>
                </a:solidFill>
              </a:rPr>
              <a:t>Building the bioeconomy for Delaware &amp; the U.S.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42BB26-D7BA-527D-7D08-468968D802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849322"/>
            <a:ext cx="2133600" cy="843875"/>
          </a:xfrm>
          <a:prstGeom prst="rect">
            <a:avLst/>
          </a:prstGeom>
        </p:spPr>
      </p:pic>
      <p:pic>
        <p:nvPicPr>
          <p:cNvPr id="3" name="Picture 2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CA5A3C1C-1F23-FAE9-98E0-AC5CD5E7E1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914666"/>
            <a:ext cx="3733800" cy="27983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69F1D6-63C1-33C6-6AEA-1B09AC844626}"/>
              </a:ext>
            </a:extLst>
          </p:cNvPr>
          <p:cNvSpPr txBox="1"/>
          <p:nvPr/>
        </p:nvSpPr>
        <p:spPr>
          <a:xfrm>
            <a:off x="381000" y="1789245"/>
            <a:ext cx="4462755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0053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53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Accelerate biopharmaceutical innovation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53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development of standards that enable more efficient and rapid manufacturing capabilities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53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Educate and train a world-leading biopharmaceutical manufacturing workforce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0053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Partners: </a:t>
            </a:r>
            <a:r>
              <a:rPr lang="en-US" sz="1400" dirty="0">
                <a:solidFill>
                  <a:srgbClr val="0053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200+ in the public, private, nonprofit and academic sectors, including 22 in Delaware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0053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Investment: </a:t>
            </a:r>
            <a:r>
              <a:rPr lang="en-US" sz="1400" dirty="0">
                <a:solidFill>
                  <a:srgbClr val="0053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$580M total by UD and partners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B80522-45C6-3482-7C5F-6C7D9C773142}"/>
              </a:ext>
            </a:extLst>
          </p:cNvPr>
          <p:cNvSpPr txBox="1"/>
          <p:nvPr/>
        </p:nvSpPr>
        <p:spPr>
          <a:xfrm>
            <a:off x="5029201" y="3712991"/>
            <a:ext cx="3733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539F"/>
                </a:solidFill>
              </a:rPr>
              <a:t>Ammon </a:t>
            </a:r>
            <a:r>
              <a:rPr lang="en-US" sz="1400" i="1" dirty="0" err="1">
                <a:solidFill>
                  <a:srgbClr val="00539F"/>
                </a:solidFill>
              </a:rPr>
              <a:t>Pinizzotto</a:t>
            </a:r>
            <a:r>
              <a:rPr lang="en-US" sz="1400" i="1" dirty="0">
                <a:solidFill>
                  <a:srgbClr val="00539F"/>
                </a:solidFill>
              </a:rPr>
              <a:t> Biopharmaceutical Innovation Center, headquarters of NIIMBL</a:t>
            </a:r>
          </a:p>
        </p:txBody>
      </p:sp>
    </p:spTree>
    <p:extLst>
      <p:ext uri="{BB962C8B-B14F-4D97-AF65-F5344CB8AC3E}">
        <p14:creationId xmlns:p14="http://schemas.microsoft.com/office/powerpoint/2010/main" val="969456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57AA78-56D0-057D-C02C-2F3A29DE1DD2}"/>
              </a:ext>
            </a:extLst>
          </p:cNvPr>
          <p:cNvSpPr txBox="1"/>
          <p:nvPr/>
        </p:nvSpPr>
        <p:spPr>
          <a:xfrm>
            <a:off x="304800" y="20955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539F"/>
                </a:solidFill>
              </a:rPr>
              <a:t>Training skilled workers in biomanufacturing</a:t>
            </a:r>
          </a:p>
        </p:txBody>
      </p:sp>
      <p:pic>
        <p:nvPicPr>
          <p:cNvPr id="5" name="Picture 4" descr="A person and person outside a building&#10;&#10;Description automatically generated with low confidence">
            <a:extLst>
              <a:ext uri="{FF2B5EF4-FFF2-40B4-BE49-F238E27FC236}">
                <a16:creationId xmlns:a16="http://schemas.microsoft.com/office/drawing/2014/main" id="{DAC26079-1286-D788-F9F7-EAEB879F8B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002" y="819150"/>
            <a:ext cx="2383239" cy="182193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picture containing indoor, kitchen, floor, ceiling&#10;&#10;Description automatically generated">
            <a:extLst>
              <a:ext uri="{FF2B5EF4-FFF2-40B4-BE49-F238E27FC236}">
                <a16:creationId xmlns:a16="http://schemas.microsoft.com/office/drawing/2014/main" id="{6AF9E2C2-9382-7306-442A-5074EE5A65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3440" y="818590"/>
            <a:ext cx="2489979" cy="182193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picture containing indoor, floor&#10;&#10;Description automatically generated">
            <a:extLst>
              <a:ext uri="{FF2B5EF4-FFF2-40B4-BE49-F238E27FC236}">
                <a16:creationId xmlns:a16="http://schemas.microsoft.com/office/drawing/2014/main" id="{7FC57112-BA0F-4AF0-1583-647EC7F0F8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002" y="2753610"/>
            <a:ext cx="2883222" cy="162181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person in a lab coat working on a machine&#10;&#10;Description automatically generated with low confidence">
            <a:extLst>
              <a:ext uri="{FF2B5EF4-FFF2-40B4-BE49-F238E27FC236}">
                <a16:creationId xmlns:a16="http://schemas.microsoft.com/office/drawing/2014/main" id="{DC1280E4-7B89-775B-7607-7993614B0D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26"/>
          <a:stretch/>
        </p:blipFill>
        <p:spPr>
          <a:xfrm>
            <a:off x="3326841" y="2759200"/>
            <a:ext cx="1956578" cy="161622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8A1750-4029-C8AB-7997-11B4AC41979F}"/>
              </a:ext>
            </a:extLst>
          </p:cNvPr>
          <p:cNvSpPr txBox="1"/>
          <p:nvPr/>
        </p:nvSpPr>
        <p:spPr>
          <a:xfrm>
            <a:off x="5560318" y="818590"/>
            <a:ext cx="327660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rgbClr val="00539F"/>
                </a:solidFill>
              </a:rPr>
              <a:t>Securing American Biomanufacturing Research &amp; Education (SABRE) Center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539F"/>
                </a:solidFill>
              </a:rPr>
              <a:t>90,000 sq. ft.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539F"/>
                </a:solidFill>
              </a:rPr>
              <a:t>Train workers in current Good Manufacturing Practices (cGMP)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539F"/>
                </a:solidFill>
              </a:rPr>
              <a:t>Provide testing and production facilities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C41340-572B-E650-F6BF-6CBA7C425C43}"/>
              </a:ext>
            </a:extLst>
          </p:cNvPr>
          <p:cNvSpPr/>
          <p:nvPr/>
        </p:nvSpPr>
        <p:spPr>
          <a:xfrm>
            <a:off x="381000" y="241935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539F"/>
                </a:solidFill>
              </a:rPr>
              <a:t>Ireland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AE69A9-D878-5740-4609-26AB59D02D1F}"/>
              </a:ext>
            </a:extLst>
          </p:cNvPr>
          <p:cNvSpPr/>
          <p:nvPr/>
        </p:nvSpPr>
        <p:spPr>
          <a:xfrm>
            <a:off x="2819400" y="241935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539F"/>
                </a:solidFill>
              </a:rPr>
              <a:t>Ireland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D80C64-270A-5A32-0BF3-DB15BD3DCCAC}"/>
              </a:ext>
            </a:extLst>
          </p:cNvPr>
          <p:cNvSpPr/>
          <p:nvPr/>
        </p:nvSpPr>
        <p:spPr>
          <a:xfrm>
            <a:off x="381000" y="4161526"/>
            <a:ext cx="990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539F"/>
                </a:solidFill>
              </a:rPr>
              <a:t>North Carolina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A9D4B4-1023-795F-C399-2CC2A7C6822D}"/>
              </a:ext>
            </a:extLst>
          </p:cNvPr>
          <p:cNvSpPr/>
          <p:nvPr/>
        </p:nvSpPr>
        <p:spPr>
          <a:xfrm>
            <a:off x="3364941" y="4166977"/>
            <a:ext cx="990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539F"/>
                </a:solidFill>
              </a:rPr>
              <a:t>North Carolina</a:t>
            </a:r>
          </a:p>
        </p:txBody>
      </p:sp>
    </p:spTree>
    <p:extLst>
      <p:ext uri="{BB962C8B-B14F-4D97-AF65-F5344CB8AC3E}">
        <p14:creationId xmlns:p14="http://schemas.microsoft.com/office/powerpoint/2010/main" val="4189701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hospital room, preparing&#10;&#10;Description automatically generated">
            <a:extLst>
              <a:ext uri="{FF2B5EF4-FFF2-40B4-BE49-F238E27FC236}">
                <a16:creationId xmlns:a16="http://schemas.microsoft.com/office/drawing/2014/main" id="{DC46FCC9-1CEE-FD8C-D583-9823AB8FC3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895350"/>
            <a:ext cx="2743200" cy="182429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E0873C-AA7C-7153-3F7B-773E9FC3F23E}"/>
              </a:ext>
            </a:extLst>
          </p:cNvPr>
          <p:cNvSpPr txBox="1"/>
          <p:nvPr/>
        </p:nvSpPr>
        <p:spPr>
          <a:xfrm>
            <a:off x="304800" y="20955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539F"/>
                </a:solidFill>
              </a:rPr>
              <a:t>FY24 Request: $15M for the SABRE Center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D7ADA9B-C57E-8BC9-4D75-A4B710B35D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3205185"/>
              </p:ext>
            </p:extLst>
          </p:nvPr>
        </p:nvGraphicFramePr>
        <p:xfrm>
          <a:off x="3492044" y="895350"/>
          <a:ext cx="2590802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918D7FC-13C7-F8C4-DC09-1441C2597452}"/>
              </a:ext>
            </a:extLst>
          </p:cNvPr>
          <p:cNvSpPr txBox="1"/>
          <p:nvPr/>
        </p:nvSpPr>
        <p:spPr>
          <a:xfrm rot="16200000">
            <a:off x="3090937" y="2425928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rgbClr val="00539F"/>
                </a:solidFill>
              </a:rPr>
              <a:t>(in millions)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617BC23-7530-8FE4-9386-E0C588434A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0146807"/>
              </p:ext>
            </p:extLst>
          </p:nvPr>
        </p:nvGraphicFramePr>
        <p:xfrm>
          <a:off x="6091437" y="895350"/>
          <a:ext cx="2671563" cy="243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0B88BA52-DE73-88D3-AD31-CDA16A480D7D}"/>
              </a:ext>
            </a:extLst>
          </p:cNvPr>
          <p:cNvGrpSpPr/>
          <p:nvPr/>
        </p:nvGrpSpPr>
        <p:grpSpPr>
          <a:xfrm>
            <a:off x="6934200" y="3257549"/>
            <a:ext cx="1581213" cy="1131079"/>
            <a:chOff x="7029387" y="3287175"/>
            <a:chExt cx="1581213" cy="11310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92449BC-2B10-2A76-77EC-A19698327688}"/>
                </a:ext>
              </a:extLst>
            </p:cNvPr>
            <p:cNvSpPr>
              <a:spLocks/>
            </p:cNvSpPr>
            <p:nvPr/>
          </p:nvSpPr>
          <p:spPr>
            <a:xfrm>
              <a:off x="7029387" y="3295241"/>
              <a:ext cx="182880" cy="18288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00539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519339-9B6C-F1CF-7BFF-A2355AEB899E}"/>
                </a:ext>
              </a:extLst>
            </p:cNvPr>
            <p:cNvSpPr>
              <a:spLocks/>
            </p:cNvSpPr>
            <p:nvPr/>
          </p:nvSpPr>
          <p:spPr>
            <a:xfrm>
              <a:off x="7032700" y="3553975"/>
              <a:ext cx="182880" cy="182880"/>
            </a:xfrm>
            <a:prstGeom prst="rect">
              <a:avLst/>
            </a:prstGeom>
            <a:solidFill>
              <a:srgbClr val="00A0DF"/>
            </a:solidFill>
            <a:ln>
              <a:solidFill>
                <a:srgbClr val="00539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77A616-7CD7-176C-A5F5-C4A6DFE05035}"/>
                </a:ext>
              </a:extLst>
            </p:cNvPr>
            <p:cNvSpPr>
              <a:spLocks/>
            </p:cNvSpPr>
            <p:nvPr/>
          </p:nvSpPr>
          <p:spPr>
            <a:xfrm>
              <a:off x="7033448" y="3812709"/>
              <a:ext cx="182880" cy="182880"/>
            </a:xfrm>
            <a:prstGeom prst="rect">
              <a:avLst/>
            </a:prstGeom>
            <a:solidFill>
              <a:srgbClr val="00539F"/>
            </a:solidFill>
            <a:ln>
              <a:solidFill>
                <a:srgbClr val="00539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9D0F8C-031B-7B2A-D552-B204E2CB7B8C}"/>
                </a:ext>
              </a:extLst>
            </p:cNvPr>
            <p:cNvSpPr txBox="1"/>
            <p:nvPr/>
          </p:nvSpPr>
          <p:spPr>
            <a:xfrm>
              <a:off x="7187161" y="3287175"/>
              <a:ext cx="1423439" cy="1131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en-US" sz="1100" dirty="0">
                  <a:solidFill>
                    <a:srgbClr val="00539F"/>
                  </a:solidFill>
                </a:rPr>
                <a:t>NSF</a:t>
              </a:r>
            </a:p>
            <a:p>
              <a:pPr>
                <a:spcAft>
                  <a:spcPts val="500"/>
                </a:spcAft>
              </a:pPr>
              <a:r>
                <a:rPr lang="en-US" sz="1100" dirty="0">
                  <a:solidFill>
                    <a:srgbClr val="00539F"/>
                  </a:solidFill>
                </a:rPr>
                <a:t>State (requested)</a:t>
              </a:r>
            </a:p>
            <a:p>
              <a:pPr>
                <a:spcAft>
                  <a:spcPts val="500"/>
                </a:spcAft>
              </a:pPr>
              <a:r>
                <a:rPr lang="en-US" sz="1100" dirty="0">
                  <a:solidFill>
                    <a:srgbClr val="00539F"/>
                  </a:solidFill>
                </a:rPr>
                <a:t>UD (plus ongoing operating costs)</a:t>
              </a:r>
            </a:p>
            <a:p>
              <a:pPr>
                <a:spcAft>
                  <a:spcPts val="500"/>
                </a:spcAft>
              </a:pPr>
              <a:r>
                <a:rPr lang="en-US" sz="1100" dirty="0">
                  <a:solidFill>
                    <a:srgbClr val="00539F"/>
                  </a:solidFill>
                </a:rPr>
                <a:t>NIIMBL partners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A6DD5B3-36BB-71E6-2C34-53B4CBB85D91}"/>
                </a:ext>
              </a:extLst>
            </p:cNvPr>
            <p:cNvSpPr>
              <a:spLocks/>
            </p:cNvSpPr>
            <p:nvPr/>
          </p:nvSpPr>
          <p:spPr>
            <a:xfrm>
              <a:off x="7029387" y="4168526"/>
              <a:ext cx="182880" cy="182880"/>
            </a:xfrm>
            <a:prstGeom prst="rect">
              <a:avLst/>
            </a:prstGeom>
            <a:solidFill>
              <a:schemeClr val="accent4"/>
            </a:solidFill>
            <a:ln>
              <a:solidFill>
                <a:srgbClr val="00539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86EA63E-FC1A-0479-11D0-911872A02DB3}"/>
              </a:ext>
            </a:extLst>
          </p:cNvPr>
          <p:cNvSpPr txBox="1"/>
          <p:nvPr/>
        </p:nvSpPr>
        <p:spPr>
          <a:xfrm>
            <a:off x="8034060" y="2927359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rgbClr val="00539F"/>
                </a:solidFill>
              </a:rPr>
              <a:t>(in millions)</a:t>
            </a:r>
          </a:p>
        </p:txBody>
      </p:sp>
    </p:spTree>
    <p:extLst>
      <p:ext uri="{BB962C8B-B14F-4D97-AF65-F5344CB8AC3E}">
        <p14:creationId xmlns:p14="http://schemas.microsoft.com/office/powerpoint/2010/main" val="1117852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colorful&#10;&#10;Description automatically generated">
            <a:extLst>
              <a:ext uri="{FF2B5EF4-FFF2-40B4-BE49-F238E27FC236}">
                <a16:creationId xmlns:a16="http://schemas.microsoft.com/office/drawing/2014/main" id="{F4F21679-D133-2771-7F6C-C13D8909AA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395" y="0"/>
            <a:ext cx="4785605" cy="3961194"/>
          </a:xfrm>
          <a:prstGeom prst="rect">
            <a:avLst/>
          </a:prstGeom>
        </p:spPr>
      </p:pic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E022D75-F137-DE71-CFAD-1901188763F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38150"/>
            <a:ext cx="3581400" cy="2335207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4FA8B1B8-EF98-354C-1E99-F78C9126CE3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805" y="2647950"/>
            <a:ext cx="4267200" cy="1184236"/>
          </a:xfrm>
          <a:prstGeom prst="rect">
            <a:avLst/>
          </a:prstGeom>
        </p:spPr>
      </p:pic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42A2A54-4A6D-F063-090C-C124C808406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90950"/>
            <a:ext cx="4191000" cy="53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60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indoor, wine, people&#10;&#10;Description automatically generated">
            <a:extLst>
              <a:ext uri="{FF2B5EF4-FFF2-40B4-BE49-F238E27FC236}">
                <a16:creationId xmlns:a16="http://schemas.microsoft.com/office/drawing/2014/main" id="{CFDEEC3A-8C81-9D84-AB58-B86DFF5848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4114" y="101038"/>
            <a:ext cx="2328297" cy="139438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person and person holding a sign&#10;&#10;Description automatically generated with medium confidence">
            <a:extLst>
              <a:ext uri="{FF2B5EF4-FFF2-40B4-BE49-F238E27FC236}">
                <a16:creationId xmlns:a16="http://schemas.microsoft.com/office/drawing/2014/main" id="{EB953298-D94E-1273-2392-F383ED4ABD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4691" y="2748706"/>
            <a:ext cx="1459061" cy="165557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311FA6E5-D6F6-3B05-310C-66841C273A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3105150"/>
            <a:ext cx="2328296" cy="129913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A group of people on a field&#10;&#10;Description automatically generated with low confidence">
            <a:extLst>
              <a:ext uri="{FF2B5EF4-FFF2-40B4-BE49-F238E27FC236}">
                <a16:creationId xmlns:a16="http://schemas.microsoft.com/office/drawing/2014/main" id="{E824C768-C064-205D-7CAF-EEB82CCA91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89" y="1745188"/>
            <a:ext cx="2328194" cy="101815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A picture containing indoor, kitchen appliance, cluttered&#10;&#10;Description automatically generated">
            <a:extLst>
              <a:ext uri="{FF2B5EF4-FFF2-40B4-BE49-F238E27FC236}">
                <a16:creationId xmlns:a16="http://schemas.microsoft.com/office/drawing/2014/main" id="{8A94FF26-E13A-1179-3DF0-3BA90C5376A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2701" y="101038"/>
            <a:ext cx="1253321" cy="178491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A group of people playing instruments&#10;&#10;Description automatically generated with low confidence">
            <a:extLst>
              <a:ext uri="{FF2B5EF4-FFF2-40B4-BE49-F238E27FC236}">
                <a16:creationId xmlns:a16="http://schemas.microsoft.com/office/drawing/2014/main" id="{7949274B-A250-AC1F-7B80-4B68F0426E3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89" y="2852156"/>
            <a:ext cx="2328194" cy="155212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picture containing indoor, person, computer, working&#10;&#10;Description automatically generated">
            <a:extLst>
              <a:ext uri="{FF2B5EF4-FFF2-40B4-BE49-F238E27FC236}">
                <a16:creationId xmlns:a16="http://schemas.microsoft.com/office/drawing/2014/main" id="{312AB69C-F573-8515-845C-F1A36C7655C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6384" y="101038"/>
            <a:ext cx="2677368" cy="178491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52D280-3979-4965-311B-CEEF8CFEC74E}"/>
              </a:ext>
            </a:extLst>
          </p:cNvPr>
          <p:cNvSpPr txBox="1"/>
          <p:nvPr/>
        </p:nvSpPr>
        <p:spPr>
          <a:xfrm>
            <a:off x="2689018" y="1963385"/>
            <a:ext cx="37659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539F"/>
                </a:solidFill>
              </a:rPr>
              <a:t>UD &amp; the State:</a:t>
            </a:r>
          </a:p>
          <a:p>
            <a:pPr algn="ctr"/>
            <a:r>
              <a:rPr lang="en-US" sz="2000" b="1" dirty="0">
                <a:solidFill>
                  <a:srgbClr val="00539F"/>
                </a:solidFill>
              </a:rPr>
              <a:t>Advancing Delaware’s Future</a:t>
            </a:r>
            <a:endParaRPr lang="en-US" b="1" dirty="0">
              <a:solidFill>
                <a:srgbClr val="00539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B7C420-91E3-220B-992A-0A97B03CCC91}"/>
              </a:ext>
            </a:extLst>
          </p:cNvPr>
          <p:cNvSpPr txBox="1"/>
          <p:nvPr/>
        </p:nvSpPr>
        <p:spPr>
          <a:xfrm>
            <a:off x="3231729" y="4629150"/>
            <a:ext cx="2680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chemeClr val="bg1"/>
                </a:solidFill>
                <a:latin typeface="+mn-lt"/>
              </a:rPr>
              <a:t>udel.edu</a:t>
            </a:r>
            <a:r>
              <a:rPr lang="en-US" b="1" i="1" dirty="0">
                <a:solidFill>
                  <a:schemeClr val="bg1"/>
                </a:solidFill>
                <a:latin typeface="+mn-lt"/>
              </a:rPr>
              <a:t>/</a:t>
            </a:r>
            <a:r>
              <a:rPr lang="en-US" b="1" i="1" dirty="0" err="1">
                <a:solidFill>
                  <a:schemeClr val="bg1"/>
                </a:solidFill>
                <a:latin typeface="+mn-lt"/>
              </a:rPr>
              <a:t>delawareimpact</a:t>
            </a:r>
            <a:endParaRPr lang="en-US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10" descr="A picture containing text, person, indoor, wall&#10;&#10;Description automatically generated">
            <a:extLst>
              <a:ext uri="{FF2B5EF4-FFF2-40B4-BE49-F238E27FC236}">
                <a16:creationId xmlns:a16="http://schemas.microsoft.com/office/drawing/2014/main" id="{9B8B0266-65B9-984B-CBF2-C7B5D74BC20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4217" y="1576386"/>
            <a:ext cx="2328194" cy="14478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C812848-BF2E-B050-1996-9E93FB1CE42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89" y="98854"/>
            <a:ext cx="2328194" cy="15575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9EFD4B0D-CF2E-A62A-5937-956688E96A2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0248" y="2748706"/>
            <a:ext cx="2478951" cy="16518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7203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18E319-398E-9B54-5A31-3150445DF40B}"/>
              </a:ext>
            </a:extLst>
          </p:cNvPr>
          <p:cNvSpPr txBox="1"/>
          <p:nvPr/>
        </p:nvSpPr>
        <p:spPr>
          <a:xfrm>
            <a:off x="304800" y="20955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539F"/>
                </a:solidFill>
              </a:rPr>
              <a:t>Helping municipalities access federal funds</a:t>
            </a: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F5F138C2-2537-C604-DB9D-8FD1D78316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895350"/>
            <a:ext cx="4663868" cy="351538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: Rounded Corners 10">
            <a:extLst>
              <a:ext uri="{FF2B5EF4-FFF2-40B4-BE49-F238E27FC236}">
                <a16:creationId xmlns:a16="http://schemas.microsoft.com/office/drawing/2014/main" id="{273AB0CE-AF18-70C2-590E-02D1E5807B9B}"/>
              </a:ext>
            </a:extLst>
          </p:cNvPr>
          <p:cNvSpPr/>
          <p:nvPr/>
        </p:nvSpPr>
        <p:spPr>
          <a:xfrm>
            <a:off x="609600" y="1492984"/>
            <a:ext cx="2819400" cy="1078766"/>
          </a:xfrm>
          <a:prstGeom prst="roundRect">
            <a:avLst/>
          </a:prstGeom>
          <a:solidFill>
            <a:srgbClr val="FFD2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539F"/>
                </a:solidFill>
              </a:rPr>
              <a:t>Milford and Slaughter Beach</a:t>
            </a:r>
          </a:p>
          <a:p>
            <a:pPr algn="ctr"/>
            <a:r>
              <a:rPr lang="en-US" sz="1400" dirty="0">
                <a:solidFill>
                  <a:srgbClr val="00539F"/>
                </a:solidFill>
              </a:rPr>
              <a:t>Pedestrian multi-use pathway along Route 36</a:t>
            </a:r>
          </a:p>
        </p:txBody>
      </p:sp>
      <p:sp>
        <p:nvSpPr>
          <p:cNvPr id="6" name="Rectangle: Rounded Corners 13">
            <a:extLst>
              <a:ext uri="{FF2B5EF4-FFF2-40B4-BE49-F238E27FC236}">
                <a16:creationId xmlns:a16="http://schemas.microsoft.com/office/drawing/2014/main" id="{560B44C3-967B-3F3B-F5CC-E29D29233462}"/>
              </a:ext>
            </a:extLst>
          </p:cNvPr>
          <p:cNvSpPr/>
          <p:nvPr/>
        </p:nvSpPr>
        <p:spPr>
          <a:xfrm>
            <a:off x="609600" y="2745011"/>
            <a:ext cx="2819400" cy="1078766"/>
          </a:xfrm>
          <a:prstGeom prst="roundRect">
            <a:avLst/>
          </a:prstGeom>
          <a:solidFill>
            <a:srgbClr val="FFD2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1400" b="1" dirty="0">
                <a:solidFill>
                  <a:srgbClr val="00539F"/>
                </a:solidFill>
              </a:rPr>
              <a:t>South Bethany and Bowers Beach </a:t>
            </a:r>
            <a:r>
              <a:rPr lang="en-US" sz="1400" dirty="0">
                <a:solidFill>
                  <a:srgbClr val="00539F"/>
                </a:solidFill>
              </a:rPr>
              <a:t>Resiliency projects to offset the impacts of climate change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337152-7907-76EA-AE91-99FEECA55568}"/>
              </a:ext>
            </a:extLst>
          </p:cNvPr>
          <p:cNvSpPr txBox="1"/>
          <p:nvPr/>
        </p:nvSpPr>
        <p:spPr>
          <a:xfrm>
            <a:off x="1067757" y="1037022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539F"/>
                </a:solidFill>
              </a:rPr>
              <a:t>Some examples:</a:t>
            </a:r>
          </a:p>
        </p:txBody>
      </p:sp>
    </p:spTree>
    <p:extLst>
      <p:ext uri="{BB962C8B-B14F-4D97-AF65-F5344CB8AC3E}">
        <p14:creationId xmlns:p14="http://schemas.microsoft.com/office/powerpoint/2010/main" val="3608560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0D5F13-6449-9529-07CE-903903FD6A4E}"/>
              </a:ext>
            </a:extLst>
          </p:cNvPr>
          <p:cNvSpPr txBox="1"/>
          <p:nvPr/>
        </p:nvSpPr>
        <p:spPr>
          <a:xfrm>
            <a:off x="304800" y="20955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539F"/>
                </a:solidFill>
              </a:rPr>
              <a:t>UD &amp; the State: Advancing Delaware’s Future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D271637-CB0F-B5D5-C185-D738A7717C12}"/>
              </a:ext>
            </a:extLst>
          </p:cNvPr>
          <p:cNvGrpSpPr/>
          <p:nvPr/>
        </p:nvGrpSpPr>
        <p:grpSpPr>
          <a:xfrm>
            <a:off x="304800" y="949944"/>
            <a:ext cx="2714049" cy="3104167"/>
            <a:chOff x="304800" y="949944"/>
            <a:chExt cx="2714049" cy="310416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9FEC0DA-31BF-8DAC-DEBE-73A95051AC7B}"/>
                </a:ext>
              </a:extLst>
            </p:cNvPr>
            <p:cNvGrpSpPr/>
            <p:nvPr/>
          </p:nvGrpSpPr>
          <p:grpSpPr>
            <a:xfrm>
              <a:off x="304800" y="1358394"/>
              <a:ext cx="2714049" cy="2695717"/>
              <a:chOff x="6066012" y="1102623"/>
              <a:chExt cx="2714049" cy="2695717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D427FD-CA1D-B590-6243-DAC45F0A6960}"/>
                  </a:ext>
                </a:extLst>
              </p:cNvPr>
              <p:cNvSpPr txBox="1"/>
              <p:nvPr/>
            </p:nvSpPr>
            <p:spPr>
              <a:xfrm>
                <a:off x="6066012" y="2967343"/>
                <a:ext cx="27140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00539F"/>
                    </a:solidFill>
                  </a:rPr>
                  <a:t>$30M </a:t>
                </a:r>
                <a:r>
                  <a:rPr lang="en-US" sz="1600" dirty="0">
                    <a:solidFill>
                      <a:srgbClr val="00539F"/>
                    </a:solidFill>
                  </a:rPr>
                  <a:t>for deferred maintenance in our academic facilities</a:t>
                </a: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73A56A4-97E1-AF6A-6D85-52F3D428D6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075605" y="1102623"/>
                <a:ext cx="2686341" cy="1786483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DAEAAF8-515B-D291-068C-D0E48BBC10CF}"/>
                </a:ext>
              </a:extLst>
            </p:cNvPr>
            <p:cNvSpPr txBox="1"/>
            <p:nvPr/>
          </p:nvSpPr>
          <p:spPr>
            <a:xfrm>
              <a:off x="894116" y="949944"/>
              <a:ext cx="1526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539F"/>
                  </a:solidFill>
                </a:rPr>
                <a:t>EDUCATION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245E79-B7B8-13D7-A5BE-D7A3D0FC5098}"/>
              </a:ext>
            </a:extLst>
          </p:cNvPr>
          <p:cNvGrpSpPr/>
          <p:nvPr/>
        </p:nvGrpSpPr>
        <p:grpSpPr>
          <a:xfrm>
            <a:off x="3167213" y="952635"/>
            <a:ext cx="2832867" cy="3351381"/>
            <a:chOff x="3167213" y="952635"/>
            <a:chExt cx="2832867" cy="335138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259DA70-765B-DDBE-5628-1102E942E28B}"/>
                </a:ext>
              </a:extLst>
            </p:cNvPr>
            <p:cNvGrpSpPr/>
            <p:nvPr/>
          </p:nvGrpSpPr>
          <p:grpSpPr>
            <a:xfrm>
              <a:off x="3167213" y="1358394"/>
              <a:ext cx="2832867" cy="2945622"/>
              <a:chOff x="252047" y="1098939"/>
              <a:chExt cx="2832867" cy="2945622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6BD68A-CC79-435A-C50B-15A9DE9B689F}"/>
                  </a:ext>
                </a:extLst>
              </p:cNvPr>
              <p:cNvSpPr txBox="1"/>
              <p:nvPr/>
            </p:nvSpPr>
            <p:spPr>
              <a:xfrm>
                <a:off x="252047" y="2967343"/>
                <a:ext cx="283286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00539F"/>
                    </a:solidFill>
                  </a:rPr>
                  <a:t>$7M </a:t>
                </a:r>
                <a:r>
                  <a:rPr lang="en-US" sz="1600" dirty="0">
                    <a:solidFill>
                      <a:srgbClr val="00539F"/>
                    </a:solidFill>
                  </a:rPr>
                  <a:t>for the National Institute for Innovation in Manufacturing Biopharmaceuticals (NIIMBL)</a:t>
                </a:r>
              </a:p>
            </p:txBody>
          </p:sp>
          <p:pic>
            <p:nvPicPr>
              <p:cNvPr id="12" name="Picture 11" descr="A picture containing person, indoor, room&#10;&#10;Description automatically generated">
                <a:extLst>
                  <a:ext uri="{FF2B5EF4-FFF2-40B4-BE49-F238E27FC236}">
                    <a16:creationId xmlns:a16="http://schemas.microsoft.com/office/drawing/2014/main" id="{A5253C99-1D1E-DF22-5768-F4ECC7AFF3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2420" y="1098939"/>
                <a:ext cx="2686341" cy="1790167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59C04A7-1142-A372-1600-0313F30355F8}"/>
                </a:ext>
              </a:extLst>
            </p:cNvPr>
            <p:cNvSpPr txBox="1"/>
            <p:nvPr/>
          </p:nvSpPr>
          <p:spPr>
            <a:xfrm>
              <a:off x="3800810" y="952635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539F"/>
                  </a:solidFill>
                </a:rPr>
                <a:t>RESEARCH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28807B-08BE-FB6D-DCC2-99A84E96E741}"/>
              </a:ext>
            </a:extLst>
          </p:cNvPr>
          <p:cNvGrpSpPr/>
          <p:nvPr/>
        </p:nvGrpSpPr>
        <p:grpSpPr>
          <a:xfrm>
            <a:off x="6073478" y="949944"/>
            <a:ext cx="2832867" cy="3354072"/>
            <a:chOff x="6073478" y="949944"/>
            <a:chExt cx="2832867" cy="335407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E0C3DC4-7455-7E0E-3B29-7064538B05F8}"/>
                </a:ext>
              </a:extLst>
            </p:cNvPr>
            <p:cNvGrpSpPr/>
            <p:nvPr/>
          </p:nvGrpSpPr>
          <p:grpSpPr>
            <a:xfrm>
              <a:off x="6073478" y="1355366"/>
              <a:ext cx="2832867" cy="2948650"/>
              <a:chOff x="3155566" y="1095911"/>
              <a:chExt cx="2832867" cy="2948650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2D0C00-6C9B-FA3B-B9F2-01D4D4D41041}"/>
                  </a:ext>
                </a:extLst>
              </p:cNvPr>
              <p:cNvSpPr txBox="1"/>
              <p:nvPr/>
            </p:nvSpPr>
            <p:spPr>
              <a:xfrm>
                <a:off x="3155566" y="2967343"/>
                <a:ext cx="283286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00539F"/>
                    </a:solidFill>
                  </a:rPr>
                  <a:t>$15M </a:t>
                </a:r>
                <a:r>
                  <a:rPr lang="en-US" sz="1600" dirty="0">
                    <a:solidFill>
                      <a:srgbClr val="00539F"/>
                    </a:solidFill>
                  </a:rPr>
                  <a:t>for the Securing American Biomanufacturing Research &amp; Education (SABRE) Center</a:t>
                </a:r>
              </a:p>
            </p:txBody>
          </p:sp>
          <p:pic>
            <p:nvPicPr>
              <p:cNvPr id="14" name="Picture 13" descr="A picture containing person, indoor, hospital room, preparing&#10;&#10;Description automatically generated">
                <a:extLst>
                  <a:ext uri="{FF2B5EF4-FFF2-40B4-BE49-F238E27FC236}">
                    <a16:creationId xmlns:a16="http://schemas.microsoft.com/office/drawing/2014/main" id="{903FECC4-4D00-7F38-D448-495451D0EF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90203" y="1095911"/>
                <a:ext cx="2686341" cy="1786483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E9A3D8D-60D0-E328-EB85-CD6079D13AD7}"/>
                </a:ext>
              </a:extLst>
            </p:cNvPr>
            <p:cNvSpPr txBox="1"/>
            <p:nvPr/>
          </p:nvSpPr>
          <p:spPr>
            <a:xfrm>
              <a:off x="6296860" y="949944"/>
              <a:ext cx="2386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539F"/>
                  </a:solidFill>
                </a:rPr>
                <a:t>ECONOMIC IMPACT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758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862B9-9B7C-D144-84C0-73F75744D5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Delaware General Assembly</a:t>
            </a:r>
            <a:br>
              <a:rPr lang="en-US" dirty="0"/>
            </a:br>
            <a:r>
              <a:rPr lang="en-US" dirty="0"/>
              <a:t>Joint Committee on Capital Improvement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DB0FB-0262-2F45-B17F-5A7BF65024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D200"/>
                </a:solidFill>
              </a:rPr>
              <a:t>President Dennis Assanis</a:t>
            </a:r>
          </a:p>
          <a:p>
            <a:r>
              <a:rPr lang="en-US" dirty="0">
                <a:solidFill>
                  <a:srgbClr val="FFD200"/>
                </a:solidFill>
              </a:rPr>
              <a:t>March 24, 2023</a:t>
            </a:r>
          </a:p>
        </p:txBody>
      </p:sp>
    </p:spTree>
    <p:extLst>
      <p:ext uri="{BB962C8B-B14F-4D97-AF65-F5344CB8AC3E}">
        <p14:creationId xmlns:p14="http://schemas.microsoft.com/office/powerpoint/2010/main" val="3650668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0D5F13-6449-9529-07CE-903903FD6A4E}"/>
              </a:ext>
            </a:extLst>
          </p:cNvPr>
          <p:cNvSpPr txBox="1"/>
          <p:nvPr/>
        </p:nvSpPr>
        <p:spPr>
          <a:xfrm>
            <a:off x="304800" y="20955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539F"/>
                </a:solidFill>
              </a:rPr>
              <a:t>UD &amp; the State: Advancing Delaware’s Future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D271637-CB0F-B5D5-C185-D738A7717C12}"/>
              </a:ext>
            </a:extLst>
          </p:cNvPr>
          <p:cNvGrpSpPr/>
          <p:nvPr/>
        </p:nvGrpSpPr>
        <p:grpSpPr>
          <a:xfrm>
            <a:off x="304800" y="949944"/>
            <a:ext cx="2714049" cy="3104167"/>
            <a:chOff x="304800" y="949944"/>
            <a:chExt cx="2714049" cy="310416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9FEC0DA-31BF-8DAC-DEBE-73A95051AC7B}"/>
                </a:ext>
              </a:extLst>
            </p:cNvPr>
            <p:cNvGrpSpPr/>
            <p:nvPr/>
          </p:nvGrpSpPr>
          <p:grpSpPr>
            <a:xfrm>
              <a:off x="304800" y="1358394"/>
              <a:ext cx="2714049" cy="2695717"/>
              <a:chOff x="6066012" y="1102623"/>
              <a:chExt cx="2714049" cy="2695717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D427FD-CA1D-B590-6243-DAC45F0A6960}"/>
                  </a:ext>
                </a:extLst>
              </p:cNvPr>
              <p:cNvSpPr txBox="1"/>
              <p:nvPr/>
            </p:nvSpPr>
            <p:spPr>
              <a:xfrm>
                <a:off x="6066012" y="2967343"/>
                <a:ext cx="27140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00539F"/>
                    </a:solidFill>
                  </a:rPr>
                  <a:t>$30M </a:t>
                </a:r>
                <a:r>
                  <a:rPr lang="en-US" sz="1600" dirty="0">
                    <a:solidFill>
                      <a:srgbClr val="00539F"/>
                    </a:solidFill>
                  </a:rPr>
                  <a:t>for deferred maintenance in our academic facilities</a:t>
                </a: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73A56A4-97E1-AF6A-6D85-52F3D428D6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075605" y="1102623"/>
                <a:ext cx="2686341" cy="1786483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DAEAAF8-515B-D291-068C-D0E48BBC10CF}"/>
                </a:ext>
              </a:extLst>
            </p:cNvPr>
            <p:cNvSpPr txBox="1"/>
            <p:nvPr/>
          </p:nvSpPr>
          <p:spPr>
            <a:xfrm>
              <a:off x="894116" y="949944"/>
              <a:ext cx="1526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539F"/>
                  </a:solidFill>
                </a:rPr>
                <a:t>EDUCATION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245E79-B7B8-13D7-A5BE-D7A3D0FC5098}"/>
              </a:ext>
            </a:extLst>
          </p:cNvPr>
          <p:cNvGrpSpPr/>
          <p:nvPr/>
        </p:nvGrpSpPr>
        <p:grpSpPr>
          <a:xfrm>
            <a:off x="3167213" y="952635"/>
            <a:ext cx="2832867" cy="3351381"/>
            <a:chOff x="3167213" y="952635"/>
            <a:chExt cx="2832867" cy="335138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259DA70-765B-DDBE-5628-1102E942E28B}"/>
                </a:ext>
              </a:extLst>
            </p:cNvPr>
            <p:cNvGrpSpPr/>
            <p:nvPr/>
          </p:nvGrpSpPr>
          <p:grpSpPr>
            <a:xfrm>
              <a:off x="3167213" y="1358394"/>
              <a:ext cx="2832867" cy="2945622"/>
              <a:chOff x="252047" y="1098939"/>
              <a:chExt cx="2832867" cy="2945622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6BD68A-CC79-435A-C50B-15A9DE9B689F}"/>
                  </a:ext>
                </a:extLst>
              </p:cNvPr>
              <p:cNvSpPr txBox="1"/>
              <p:nvPr/>
            </p:nvSpPr>
            <p:spPr>
              <a:xfrm>
                <a:off x="252047" y="2967343"/>
                <a:ext cx="283286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00539F"/>
                    </a:solidFill>
                  </a:rPr>
                  <a:t>$7M </a:t>
                </a:r>
                <a:r>
                  <a:rPr lang="en-US" sz="1600" dirty="0">
                    <a:solidFill>
                      <a:srgbClr val="00539F"/>
                    </a:solidFill>
                  </a:rPr>
                  <a:t>for the National Institute for Innovation in Manufacturing Biopharmaceuticals (NIIMBL)</a:t>
                </a:r>
              </a:p>
            </p:txBody>
          </p:sp>
          <p:pic>
            <p:nvPicPr>
              <p:cNvPr id="12" name="Picture 11" descr="A picture containing person, indoor, room&#10;&#10;Description automatically generated">
                <a:extLst>
                  <a:ext uri="{FF2B5EF4-FFF2-40B4-BE49-F238E27FC236}">
                    <a16:creationId xmlns:a16="http://schemas.microsoft.com/office/drawing/2014/main" id="{A5253C99-1D1E-DF22-5768-F4ECC7AFF3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2420" y="1098939"/>
                <a:ext cx="2686341" cy="1790167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59C04A7-1142-A372-1600-0313F30355F8}"/>
                </a:ext>
              </a:extLst>
            </p:cNvPr>
            <p:cNvSpPr txBox="1"/>
            <p:nvPr/>
          </p:nvSpPr>
          <p:spPr>
            <a:xfrm>
              <a:off x="3800810" y="952635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539F"/>
                  </a:solidFill>
                </a:rPr>
                <a:t>RESEARCH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28807B-08BE-FB6D-DCC2-99A84E96E741}"/>
              </a:ext>
            </a:extLst>
          </p:cNvPr>
          <p:cNvGrpSpPr/>
          <p:nvPr/>
        </p:nvGrpSpPr>
        <p:grpSpPr>
          <a:xfrm>
            <a:off x="6073478" y="949944"/>
            <a:ext cx="2832867" cy="3354072"/>
            <a:chOff x="6073478" y="949944"/>
            <a:chExt cx="2832867" cy="335407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E0C3DC4-7455-7E0E-3B29-7064538B05F8}"/>
                </a:ext>
              </a:extLst>
            </p:cNvPr>
            <p:cNvGrpSpPr/>
            <p:nvPr/>
          </p:nvGrpSpPr>
          <p:grpSpPr>
            <a:xfrm>
              <a:off x="6073478" y="1355366"/>
              <a:ext cx="2832867" cy="2948650"/>
              <a:chOff x="3155566" y="1095911"/>
              <a:chExt cx="2832867" cy="2948650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2D0C00-6C9B-FA3B-B9F2-01D4D4D41041}"/>
                  </a:ext>
                </a:extLst>
              </p:cNvPr>
              <p:cNvSpPr txBox="1"/>
              <p:nvPr/>
            </p:nvSpPr>
            <p:spPr>
              <a:xfrm>
                <a:off x="3155566" y="2967343"/>
                <a:ext cx="283286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00539F"/>
                    </a:solidFill>
                  </a:rPr>
                  <a:t>$15M </a:t>
                </a:r>
                <a:r>
                  <a:rPr lang="en-US" sz="1600" dirty="0">
                    <a:solidFill>
                      <a:srgbClr val="00539F"/>
                    </a:solidFill>
                  </a:rPr>
                  <a:t>for the Securing American Biomanufacturing Research &amp; Education (SABRE) Center</a:t>
                </a:r>
              </a:p>
            </p:txBody>
          </p:sp>
          <p:pic>
            <p:nvPicPr>
              <p:cNvPr id="14" name="Picture 13" descr="A picture containing person, indoor, hospital room, preparing&#10;&#10;Description automatically generated">
                <a:extLst>
                  <a:ext uri="{FF2B5EF4-FFF2-40B4-BE49-F238E27FC236}">
                    <a16:creationId xmlns:a16="http://schemas.microsoft.com/office/drawing/2014/main" id="{903FECC4-4D00-7F38-D448-495451D0EF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90203" y="1095911"/>
                <a:ext cx="2686341" cy="1786483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E9A3D8D-60D0-E328-EB85-CD6079D13AD7}"/>
                </a:ext>
              </a:extLst>
            </p:cNvPr>
            <p:cNvSpPr txBox="1"/>
            <p:nvPr/>
          </p:nvSpPr>
          <p:spPr>
            <a:xfrm>
              <a:off x="6296860" y="949944"/>
              <a:ext cx="2386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539F"/>
                  </a:solidFill>
                </a:rPr>
                <a:t>ECONOMIC IMPACT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716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2766A07-FB1D-EB41-2F1D-C473A3F671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5083069"/>
              </p:ext>
            </p:extLst>
          </p:nvPr>
        </p:nvGraphicFramePr>
        <p:xfrm>
          <a:off x="485409" y="819150"/>
          <a:ext cx="2438400" cy="313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8774E8F-5CC7-9552-1E4D-7CD79DF33F94}"/>
              </a:ext>
            </a:extLst>
          </p:cNvPr>
          <p:cNvSpPr txBox="1"/>
          <p:nvPr/>
        </p:nvSpPr>
        <p:spPr>
          <a:xfrm>
            <a:off x="304800" y="20955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539F"/>
                </a:solidFill>
              </a:rPr>
              <a:t>FY24 Request: $30M for deferred maintenance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2D28D8-713C-8BED-F072-19D639291FB8}"/>
              </a:ext>
            </a:extLst>
          </p:cNvPr>
          <p:cNvSpPr txBox="1"/>
          <p:nvPr/>
        </p:nvSpPr>
        <p:spPr>
          <a:xfrm rot="16200000">
            <a:off x="29782" y="2464028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rgbClr val="00539F"/>
                </a:solidFill>
              </a:rPr>
              <a:t>(in millions)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FE5AB7-CC9E-9AEF-8630-13D4A562418F}"/>
              </a:ext>
            </a:extLst>
          </p:cNvPr>
          <p:cNvGrpSpPr/>
          <p:nvPr/>
        </p:nvGrpSpPr>
        <p:grpSpPr>
          <a:xfrm>
            <a:off x="762000" y="3983935"/>
            <a:ext cx="1984065" cy="461665"/>
            <a:chOff x="3639494" y="3719960"/>
            <a:chExt cx="1984065" cy="4616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D7B158E-ED0B-6ECD-CFF9-D8CCE2D5D6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39494" y="3780119"/>
              <a:ext cx="182880" cy="182880"/>
            </a:xfrm>
            <a:prstGeom prst="rect">
              <a:avLst/>
            </a:prstGeom>
            <a:solidFill>
              <a:srgbClr val="00539F"/>
            </a:solidFill>
            <a:ln>
              <a:solidFill>
                <a:srgbClr val="00539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12C86E7-AA0D-ECD6-7BBB-8284092ECFFE}"/>
                </a:ext>
              </a:extLst>
            </p:cNvPr>
            <p:cNvSpPr txBox="1"/>
            <p:nvPr/>
          </p:nvSpPr>
          <p:spPr>
            <a:xfrm>
              <a:off x="3822374" y="3737827"/>
              <a:ext cx="5180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539F"/>
                  </a:solidFill>
                </a:rPr>
                <a:t>GRB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389130-4366-BEC9-DAF1-41C551F118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80559" y="3784887"/>
              <a:ext cx="182880" cy="182880"/>
            </a:xfrm>
            <a:prstGeom prst="rect">
              <a:avLst/>
            </a:prstGeom>
            <a:pattFill prst="pct50">
              <a:fgClr>
                <a:srgbClr val="00539F"/>
              </a:fgClr>
              <a:bgClr>
                <a:schemeClr val="bg1"/>
              </a:bgClr>
            </a:pattFill>
            <a:ln>
              <a:solidFill>
                <a:srgbClr val="00539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CEF7A7-67E0-2E95-BECA-19F56DC65954}"/>
                </a:ext>
              </a:extLst>
            </p:cNvPr>
            <p:cNvSpPr txBox="1"/>
            <p:nvPr/>
          </p:nvSpPr>
          <p:spPr>
            <a:xfrm>
              <a:off x="4663438" y="3719960"/>
              <a:ext cx="960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539F"/>
                  </a:solidFill>
                </a:rPr>
                <a:t>Additional request</a:t>
              </a:r>
            </a:p>
          </p:txBody>
        </p:sp>
      </p:grpSp>
      <p:pic>
        <p:nvPicPr>
          <p:cNvPr id="12" name="Picture 11" descr="A picture containing old, cluttered, dirty&#10;&#10;Description automatically generated">
            <a:extLst>
              <a:ext uri="{FF2B5EF4-FFF2-40B4-BE49-F238E27FC236}">
                <a16:creationId xmlns:a16="http://schemas.microsoft.com/office/drawing/2014/main" id="{DF227433-F8EB-E39E-17CB-8DC70242EB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9235" y="876300"/>
            <a:ext cx="2931488" cy="34480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A picture containing indoor, cooking&#10;&#10;Description automatically generated">
            <a:extLst>
              <a:ext uri="{FF2B5EF4-FFF2-40B4-BE49-F238E27FC236}">
                <a16:creationId xmlns:a16="http://schemas.microsoft.com/office/drawing/2014/main" id="{ED5577AC-5597-853A-34F1-956F733779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60616" y="1087684"/>
            <a:ext cx="1691069" cy="126830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A picture containing indoor, appliance, dirty&#10;&#10;Description automatically generated">
            <a:extLst>
              <a:ext uri="{FF2B5EF4-FFF2-40B4-BE49-F238E27FC236}">
                <a16:creationId xmlns:a16="http://schemas.microsoft.com/office/drawing/2014/main" id="{631B8527-1540-747D-F48D-E259A6538A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465384" y="2949434"/>
            <a:ext cx="1710131" cy="103970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A picture containing yellow&#10;&#10;Description automatically generated">
            <a:extLst>
              <a:ext uri="{FF2B5EF4-FFF2-40B4-BE49-F238E27FC236}">
                <a16:creationId xmlns:a16="http://schemas.microsoft.com/office/drawing/2014/main" id="{0EA10E42-A7B2-D699-345D-658E76CD9F2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976486" y="1067885"/>
            <a:ext cx="1691070" cy="130208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A picture containing indoor, old, dirty&#10;&#10;Description automatically generated">
            <a:extLst>
              <a:ext uri="{FF2B5EF4-FFF2-40B4-BE49-F238E27FC236}">
                <a16:creationId xmlns:a16="http://schemas.microsoft.com/office/drawing/2014/main" id="{9DBE2C1F-A747-56F7-13C7-FEEE95C3A1F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0979" y="2614219"/>
            <a:ext cx="1530685" cy="171013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2048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7EE8DF-BB53-4AA2-696E-829F4D49EF58}"/>
              </a:ext>
            </a:extLst>
          </p:cNvPr>
          <p:cNvSpPr txBox="1"/>
          <p:nvPr/>
        </p:nvSpPr>
        <p:spPr>
          <a:xfrm>
            <a:off x="304800" y="20955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539F"/>
                </a:solidFill>
              </a:rPr>
              <a:t>Drake Hall: Outdated labs in poor condition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CE1BEEB-F6C7-CE81-E2A3-E44DB2ECE1DF}"/>
              </a:ext>
            </a:extLst>
          </p:cNvPr>
          <p:cNvGrpSpPr/>
          <p:nvPr/>
        </p:nvGrpSpPr>
        <p:grpSpPr>
          <a:xfrm>
            <a:off x="561363" y="819151"/>
            <a:ext cx="8021274" cy="2994389"/>
            <a:chOff x="218992" y="819151"/>
            <a:chExt cx="8021274" cy="2994389"/>
          </a:xfrm>
        </p:grpSpPr>
        <p:pic>
          <p:nvPicPr>
            <p:cNvPr id="7" name="Picture 6" descr="A group of people sitting at desks in a room&#10;&#10;Description automatically generated with medium confidence">
              <a:extLst>
                <a:ext uri="{FF2B5EF4-FFF2-40B4-BE49-F238E27FC236}">
                  <a16:creationId xmlns:a16="http://schemas.microsoft.com/office/drawing/2014/main" id="{5E3D4082-33BF-2699-4B78-90A4D3BF4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" y="819152"/>
              <a:ext cx="4493519" cy="2994388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 descr="A picture containing indoor, wall&#10;&#10;Description automatically generated">
              <a:extLst>
                <a:ext uri="{FF2B5EF4-FFF2-40B4-BE49-F238E27FC236}">
                  <a16:creationId xmlns:a16="http://schemas.microsoft.com/office/drawing/2014/main" id="{CA5C09A1-1EFC-D6C0-065D-19092CE66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061338" y="634613"/>
              <a:ext cx="2994389" cy="3363466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964506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8424E3-EE88-1765-1566-58CE7DFA8929}"/>
              </a:ext>
            </a:extLst>
          </p:cNvPr>
          <p:cNvSpPr txBox="1"/>
          <p:nvPr/>
        </p:nvSpPr>
        <p:spPr>
          <a:xfrm>
            <a:off x="304799" y="209550"/>
            <a:ext cx="862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539F"/>
                </a:solidFill>
              </a:rPr>
              <a:t>Drake Hall: Renovation &amp; addition — Thank you!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ED551D-A305-6731-B0C8-0463F6638AE1}"/>
              </a:ext>
            </a:extLst>
          </p:cNvPr>
          <p:cNvGrpSpPr/>
          <p:nvPr/>
        </p:nvGrpSpPr>
        <p:grpSpPr>
          <a:xfrm>
            <a:off x="214313" y="971550"/>
            <a:ext cx="8715374" cy="2686053"/>
            <a:chOff x="228601" y="819150"/>
            <a:chExt cx="8715374" cy="26860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4" descr="A picture containing indoor, ceiling, floor, office&#10;&#10;Description automatically generated">
              <a:extLst>
                <a:ext uri="{FF2B5EF4-FFF2-40B4-BE49-F238E27FC236}">
                  <a16:creationId xmlns:a16="http://schemas.microsoft.com/office/drawing/2014/main" id="{46960031-729D-35FF-7EEF-0EB3597C2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1" y="819150"/>
              <a:ext cx="3581399" cy="2686049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9" name="Picture 8" descr="An empty office space&#10;&#10;Description automatically generated with medium confidence">
              <a:extLst>
                <a:ext uri="{FF2B5EF4-FFF2-40B4-BE49-F238E27FC236}">
                  <a16:creationId xmlns:a16="http://schemas.microsoft.com/office/drawing/2014/main" id="{F8590683-D761-1B16-AF63-1148AAFFD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86200" y="819150"/>
              <a:ext cx="2971800" cy="267970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14" name="Picture 13" descr="A picture containing sky, outdoor, building, window&#10;&#10;Description automatically generated">
              <a:extLst>
                <a:ext uri="{FF2B5EF4-FFF2-40B4-BE49-F238E27FC236}">
                  <a16:creationId xmlns:a16="http://schemas.microsoft.com/office/drawing/2014/main" id="{B0E1436C-2128-0027-8A10-1B82C9D52C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596061" y="1157290"/>
              <a:ext cx="2686051" cy="2009776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134539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AFF837-28D7-4925-EBFA-B87E9714C71F}"/>
              </a:ext>
            </a:extLst>
          </p:cNvPr>
          <p:cNvSpPr txBox="1"/>
          <p:nvPr/>
        </p:nvSpPr>
        <p:spPr>
          <a:xfrm>
            <a:off x="304800" y="20955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539F"/>
                </a:solidFill>
              </a:rPr>
              <a:t>Meeting the need for modern academic facilities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5B4B9E9-8767-ECAC-19F7-E5EE3684AA98}"/>
              </a:ext>
            </a:extLst>
          </p:cNvPr>
          <p:cNvGrpSpPr/>
          <p:nvPr/>
        </p:nvGrpSpPr>
        <p:grpSpPr>
          <a:xfrm>
            <a:off x="127585" y="819151"/>
            <a:ext cx="8888831" cy="2622598"/>
            <a:chOff x="266923" y="819151"/>
            <a:chExt cx="8888831" cy="26225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Picture 3" descr="A picture containing indoor, ceiling, several, cluttered&#10;&#10;Description automatically generated">
              <a:extLst>
                <a:ext uri="{FF2B5EF4-FFF2-40B4-BE49-F238E27FC236}">
                  <a16:creationId xmlns:a16="http://schemas.microsoft.com/office/drawing/2014/main" id="{938BDC0A-8AEC-4BF9-C589-8B7A55F9F8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6923" y="819152"/>
              <a:ext cx="3695478" cy="2622597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6" name="Picture 5" descr="A picture containing text, indoor, ceiling&#10;&#10;Description automatically generated">
              <a:extLst>
                <a:ext uri="{FF2B5EF4-FFF2-40B4-BE49-F238E27FC236}">
                  <a16:creationId xmlns:a16="http://schemas.microsoft.com/office/drawing/2014/main" id="{461DB5A0-601E-ADB5-7540-9CD8C689B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710775" y="1146977"/>
              <a:ext cx="2622597" cy="1966948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C3EEEBE4-31BD-88A0-BA2B-42D4B52BC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2202" y="819151"/>
              <a:ext cx="3073552" cy="2622597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8778C4B-D9B8-6D00-88AB-6D39CF068C76}"/>
              </a:ext>
            </a:extLst>
          </p:cNvPr>
          <p:cNvSpPr txBox="1"/>
          <p:nvPr/>
        </p:nvSpPr>
        <p:spPr>
          <a:xfrm>
            <a:off x="127585" y="3528131"/>
            <a:ext cx="3695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539F"/>
                </a:solidFill>
              </a:rPr>
              <a:t>Spencer Lab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96EE14-38DE-D445-5500-472F653D9210}"/>
              </a:ext>
            </a:extLst>
          </p:cNvPr>
          <p:cNvSpPr txBox="1"/>
          <p:nvPr/>
        </p:nvSpPr>
        <p:spPr>
          <a:xfrm>
            <a:off x="3899261" y="3528129"/>
            <a:ext cx="1966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539F"/>
                </a:solidFill>
              </a:rPr>
              <a:t>Wolf Hall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D9660B-7AF3-AC89-8471-BD96B8A36FEA}"/>
              </a:ext>
            </a:extLst>
          </p:cNvPr>
          <p:cNvSpPr txBox="1"/>
          <p:nvPr/>
        </p:nvSpPr>
        <p:spPr>
          <a:xfrm>
            <a:off x="5942409" y="3528129"/>
            <a:ext cx="3073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539F"/>
                </a:solidFill>
              </a:rPr>
              <a:t>Colburn Lab</a:t>
            </a:r>
          </a:p>
        </p:txBody>
      </p:sp>
    </p:spTree>
    <p:extLst>
      <p:ext uri="{BB962C8B-B14F-4D97-AF65-F5344CB8AC3E}">
        <p14:creationId xmlns:p14="http://schemas.microsoft.com/office/powerpoint/2010/main" val="3526452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68A233-7079-EAD4-FEDA-55021ACAEE60}"/>
              </a:ext>
            </a:extLst>
          </p:cNvPr>
          <p:cNvSpPr txBox="1"/>
          <p:nvPr/>
        </p:nvSpPr>
        <p:spPr>
          <a:xfrm>
            <a:off x="304800" y="20955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539F"/>
                </a:solidFill>
              </a:rPr>
              <a:t>Educating tomorrow’s engineers for Delaware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CCE7751-D37C-4EC9-C6A8-C578A5CACD11}"/>
              </a:ext>
            </a:extLst>
          </p:cNvPr>
          <p:cNvGrpSpPr/>
          <p:nvPr/>
        </p:nvGrpSpPr>
        <p:grpSpPr>
          <a:xfrm>
            <a:off x="744948" y="758349"/>
            <a:ext cx="7654104" cy="3660380"/>
            <a:chOff x="335828" y="758349"/>
            <a:chExt cx="7654104" cy="3660380"/>
          </a:xfrm>
        </p:grpSpPr>
        <p:pic>
          <p:nvPicPr>
            <p:cNvPr id="4" name="Picture 3" descr="A person working in a factory&#10;&#10;Description automatically generated with medium confidence">
              <a:extLst>
                <a:ext uri="{FF2B5EF4-FFF2-40B4-BE49-F238E27FC236}">
                  <a16:creationId xmlns:a16="http://schemas.microsoft.com/office/drawing/2014/main" id="{DFDD2916-ED00-737A-22D8-87D9E6033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9131" y="758349"/>
              <a:ext cx="2690801" cy="1792525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 descr="A picture containing person, indoor, table, worktable&#10;&#10;Description automatically generated">
              <a:extLst>
                <a:ext uri="{FF2B5EF4-FFF2-40B4-BE49-F238E27FC236}">
                  <a16:creationId xmlns:a16="http://schemas.microsoft.com/office/drawing/2014/main" id="{B86FD544-D813-CDCA-D4DC-C3D9B942E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828" y="2627984"/>
              <a:ext cx="2685225" cy="1790745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 descr="A picture containing person, floor, indoor, group&#10;&#10;Description automatically generated">
              <a:extLst>
                <a:ext uri="{FF2B5EF4-FFF2-40B4-BE49-F238E27FC236}">
                  <a16:creationId xmlns:a16="http://schemas.microsoft.com/office/drawing/2014/main" id="{00292528-D19F-2155-567E-E1124F9CF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9251" y="2627984"/>
              <a:ext cx="2685225" cy="179015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 descr="A picture containing person, indoor&#10;&#10;Description automatically generated">
              <a:extLst>
                <a:ext uri="{FF2B5EF4-FFF2-40B4-BE49-F238E27FC236}">
                  <a16:creationId xmlns:a16="http://schemas.microsoft.com/office/drawing/2014/main" id="{7605792D-A5E7-4FC0-14DB-BA3794C34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828" y="764683"/>
              <a:ext cx="2683435" cy="1788957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505372D-DBE6-F107-4A2F-B0BFFBAC1D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6000" y="2654379"/>
              <a:ext cx="1737360" cy="1737360"/>
            </a:xfrm>
            <a:prstGeom prst="ellipse">
              <a:avLst/>
            </a:prstGeom>
            <a:solidFill>
              <a:srgbClr val="00539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D200"/>
                  </a:solidFill>
                </a:rPr>
                <a:t>#1</a:t>
              </a:r>
            </a:p>
            <a:p>
              <a:pPr algn="ctr"/>
              <a:r>
                <a:rPr lang="en-US" sz="1200" dirty="0">
                  <a:solidFill>
                    <a:srgbClr val="FFD200"/>
                  </a:solidFill>
                </a:rPr>
                <a:t>In research spending for Chemical Engineering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1983DDE-460B-5CF7-1D7B-D556B9EF41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76600" y="785932"/>
              <a:ext cx="1737360" cy="1737360"/>
            </a:xfrm>
            <a:prstGeom prst="ellipse">
              <a:avLst/>
            </a:prstGeom>
            <a:solidFill>
              <a:srgbClr val="00539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FFD200"/>
                  </a:solidFill>
                </a:rPr>
                <a:t>Ranked</a:t>
              </a:r>
            </a:p>
            <a:p>
              <a:pPr algn="ctr"/>
              <a:r>
                <a:rPr lang="en-US" sz="3600" b="1" dirty="0">
                  <a:solidFill>
                    <a:srgbClr val="FFD200"/>
                  </a:solidFill>
                </a:rPr>
                <a:t>#2</a:t>
              </a:r>
            </a:p>
            <a:p>
              <a:pPr algn="ctr"/>
              <a:r>
                <a:rPr lang="en-US" sz="1200" dirty="0">
                  <a:solidFill>
                    <a:srgbClr val="FFD200"/>
                  </a:solidFill>
                </a:rPr>
                <a:t>Chemical Engineering (undergrad)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073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9E7B59-7214-3C56-E29D-911A36AD52E1}"/>
              </a:ext>
            </a:extLst>
          </p:cNvPr>
          <p:cNvSpPr txBox="1"/>
          <p:nvPr/>
        </p:nvSpPr>
        <p:spPr>
          <a:xfrm>
            <a:off x="304800" y="20955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539F"/>
                </a:solidFill>
              </a:rPr>
              <a:t>Maintaining our standing among competitors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8F9F0C-0D7B-B6D7-077D-75DB3307EC4A}"/>
              </a:ext>
            </a:extLst>
          </p:cNvPr>
          <p:cNvGrpSpPr/>
          <p:nvPr/>
        </p:nvGrpSpPr>
        <p:grpSpPr>
          <a:xfrm>
            <a:off x="156667" y="844863"/>
            <a:ext cx="2819399" cy="3219934"/>
            <a:chOff x="228601" y="844863"/>
            <a:chExt cx="2819399" cy="3219934"/>
          </a:xfrm>
        </p:grpSpPr>
        <p:pic>
          <p:nvPicPr>
            <p:cNvPr id="7" name="Picture 6" descr="A high angle view of buildings&#10;&#10;Description automatically generated with low confidence">
              <a:extLst>
                <a:ext uri="{FF2B5EF4-FFF2-40B4-BE49-F238E27FC236}">
                  <a16:creationId xmlns:a16="http://schemas.microsoft.com/office/drawing/2014/main" id="{DF96CB8E-B043-1A54-58D2-4FBD2D168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1" y="844863"/>
              <a:ext cx="2819399" cy="1213908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 descr="A picture containing person, indoor&#10;&#10;Description automatically generated">
              <a:extLst>
                <a:ext uri="{FF2B5EF4-FFF2-40B4-BE49-F238E27FC236}">
                  <a16:creationId xmlns:a16="http://schemas.microsoft.com/office/drawing/2014/main" id="{72D2742C-9A8E-C12F-EDF6-DDEE800DD5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8601" y="2150983"/>
              <a:ext cx="2819399" cy="1575546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83891A4-DC23-564F-76A9-86C9BD24FDCE}"/>
                </a:ext>
              </a:extLst>
            </p:cNvPr>
            <p:cNvSpPr txBox="1"/>
            <p:nvPr/>
          </p:nvSpPr>
          <p:spPr>
            <a:xfrm>
              <a:off x="228601" y="3726243"/>
              <a:ext cx="21563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00539F"/>
                  </a:solidFill>
                </a:rPr>
                <a:t>Penn State University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29179F5-D915-BD86-0937-17C0BC97714E}"/>
              </a:ext>
            </a:extLst>
          </p:cNvPr>
          <p:cNvGrpSpPr/>
          <p:nvPr/>
        </p:nvGrpSpPr>
        <p:grpSpPr>
          <a:xfrm>
            <a:off x="3200399" y="839571"/>
            <a:ext cx="2214070" cy="3225226"/>
            <a:chOff x="3200399" y="839571"/>
            <a:chExt cx="2214070" cy="322522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5FA4067-65E5-DE89-7569-D9A680AF03C4}"/>
                </a:ext>
              </a:extLst>
            </p:cNvPr>
            <p:cNvSpPr txBox="1"/>
            <p:nvPr/>
          </p:nvSpPr>
          <p:spPr>
            <a:xfrm>
              <a:off x="3200399" y="3726243"/>
              <a:ext cx="22140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00539F"/>
                  </a:solidFill>
                </a:rPr>
                <a:t>University of Maryland</a:t>
              </a:r>
            </a:p>
          </p:txBody>
        </p:sp>
        <p:pic>
          <p:nvPicPr>
            <p:cNvPr id="14" name="Picture 13" descr="A picture containing building, outdoor, city&#10;&#10;Description automatically generated">
              <a:extLst>
                <a:ext uri="{FF2B5EF4-FFF2-40B4-BE49-F238E27FC236}">
                  <a16:creationId xmlns:a16="http://schemas.microsoft.com/office/drawing/2014/main" id="{F813D5FE-ABE5-14CF-98E3-8D08E85402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00400" y="839571"/>
              <a:ext cx="2214068" cy="1417004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15" descr="A picture containing sky, tree, outdoor&#10;&#10;Description automatically generated">
              <a:extLst>
                <a:ext uri="{FF2B5EF4-FFF2-40B4-BE49-F238E27FC236}">
                  <a16:creationId xmlns:a16="http://schemas.microsoft.com/office/drawing/2014/main" id="{7DAF1E85-ABD0-4151-4F2C-5D751F4BB6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00401" y="2343150"/>
              <a:ext cx="2214068" cy="1383379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BEECA6F-B869-7B74-A798-6FD16B90CEFF}"/>
              </a:ext>
            </a:extLst>
          </p:cNvPr>
          <p:cNvGrpSpPr/>
          <p:nvPr/>
        </p:nvGrpSpPr>
        <p:grpSpPr>
          <a:xfrm>
            <a:off x="5638800" y="839571"/>
            <a:ext cx="3348533" cy="3230480"/>
            <a:chOff x="5566866" y="834317"/>
            <a:chExt cx="3348533" cy="323048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F0F1AB-DBED-C651-9DF1-29ADCC522ED0}"/>
                </a:ext>
              </a:extLst>
            </p:cNvPr>
            <p:cNvSpPr txBox="1"/>
            <p:nvPr/>
          </p:nvSpPr>
          <p:spPr>
            <a:xfrm>
              <a:off x="5566866" y="3726243"/>
              <a:ext cx="18598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00539F"/>
                  </a:solidFill>
                </a:rPr>
                <a:t>Rutgers University</a:t>
              </a:r>
            </a:p>
          </p:txBody>
        </p:sp>
        <p:pic>
          <p:nvPicPr>
            <p:cNvPr id="18" name="Picture 17" descr="A picture containing tree, outdoor, grass, sky&#10;&#10;Description automatically generated">
              <a:extLst>
                <a:ext uri="{FF2B5EF4-FFF2-40B4-BE49-F238E27FC236}">
                  <a16:creationId xmlns:a16="http://schemas.microsoft.com/office/drawing/2014/main" id="{09B662AE-57E5-4014-58A4-C70580C118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66868" y="834317"/>
              <a:ext cx="3348531" cy="2891926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81863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UD Primary and Secondary">
      <a:dk1>
        <a:sysClr val="windowText" lastClr="000000"/>
      </a:dk1>
      <a:lt1>
        <a:sysClr val="window" lastClr="FFFFFF"/>
      </a:lt1>
      <a:dk2>
        <a:srgbClr val="00539F"/>
      </a:dk2>
      <a:lt2>
        <a:srgbClr val="EEECE1"/>
      </a:lt2>
      <a:accent1>
        <a:srgbClr val="4F81BD"/>
      </a:accent1>
      <a:accent2>
        <a:srgbClr val="AF1E2D"/>
      </a:accent2>
      <a:accent3>
        <a:srgbClr val="BED600"/>
      </a:accent3>
      <a:accent4>
        <a:srgbClr val="5A8E22"/>
      </a:accent4>
      <a:accent5>
        <a:srgbClr val="00A0DF"/>
      </a:accent5>
      <a:accent6>
        <a:srgbClr val="EF8200"/>
      </a:accent6>
      <a:hlink>
        <a:srgbClr val="00539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920x1080-Option-2A (1)" id="{CF4C3715-FB1F-2444-95BA-1F4D4F607107}" vid="{D6DEB819-B436-8D45-8B90-820C0EBB4D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9761</TotalTime>
  <Words>959</Words>
  <Application>Microsoft Office PowerPoint</Application>
  <PresentationFormat>On-screen Show (16:9)</PresentationFormat>
  <Paragraphs>164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Helvetica Neue</vt:lpstr>
      <vt:lpstr>Office Theme</vt:lpstr>
      <vt:lpstr>Delaware General Assembly Joint Committee on Capital Improvement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Delaware General Assembly Joint Committee on Capital Improvement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President’s Leadership Council</dc:title>
  <dc:creator>Chalmers, Mike</dc:creator>
  <cp:lastModifiedBy>Gilibert, Lionel</cp:lastModifiedBy>
  <cp:revision>160</cp:revision>
  <cp:lastPrinted>2023-03-10T02:53:51Z</cp:lastPrinted>
  <dcterms:created xsi:type="dcterms:W3CDTF">2023-02-28T21:14:06Z</dcterms:created>
  <dcterms:modified xsi:type="dcterms:W3CDTF">2023-03-23T20:52:28Z</dcterms:modified>
</cp:coreProperties>
</file>